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85" r:id="rId11"/>
    <p:sldId id="288" r:id="rId12"/>
    <p:sldId id="286" r:id="rId13"/>
    <p:sldId id="268" r:id="rId14"/>
    <p:sldId id="269" r:id="rId15"/>
    <p:sldId id="270" r:id="rId16"/>
    <p:sldId id="271" r:id="rId17"/>
    <p:sldId id="272" r:id="rId18"/>
    <p:sldId id="265" r:id="rId19"/>
    <p:sldId id="266" r:id="rId20"/>
    <p:sldId id="278" r:id="rId21"/>
    <p:sldId id="267" r:id="rId22"/>
    <p:sldId id="277" r:id="rId23"/>
    <p:sldId id="273" r:id="rId24"/>
    <p:sldId id="275" r:id="rId25"/>
    <p:sldId id="287" r:id="rId26"/>
    <p:sldId id="276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SQL ;and the Nature of Data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1879"/>
            <a:ext cx="10515600" cy="9088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8383"/>
            <a:ext cx="2628900" cy="5368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08383"/>
            <a:ext cx="7734300" cy="5368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165"/>
            <a:ext cx="10515600" cy="68352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SQL ;and the Nature of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8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131"/>
            <a:ext cx="10515600" cy="89555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5130"/>
            <a:ext cx="10515600" cy="89555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6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627"/>
            <a:ext cx="10515600" cy="92206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5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5130"/>
            <a:ext cx="3932237" cy="126227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1634"/>
            <a:ext cx="3932237" cy="123576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67409"/>
            <a:ext cx="10515600" cy="72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C7B-6E96-463A-B9A4-8389E1555A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SQL ;and the Nature of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D0B0-09BB-490A-8F83-8E009B1F5B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1907"/>
            <a:ext cx="9144000" cy="15735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Structured Query Language</a:t>
            </a:r>
            <a:br>
              <a:rPr lang="en-US" dirty="0" smtClean="0"/>
            </a:br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4460"/>
            <a:ext cx="9144000" cy="247603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 Introduction to Organizing and Retrieving Data</a:t>
            </a:r>
            <a:br>
              <a:rPr lang="en-US" dirty="0" smtClean="0"/>
            </a:br>
            <a:r>
              <a:rPr lang="en-US" dirty="0" smtClean="0"/>
              <a:t>with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Basic Terms Used in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Field (sometimes called a Column)</a:t>
            </a: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The basic unit of database tables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Holds one piece of data—first name, last name, street</a:t>
            </a:r>
          </a:p>
          <a:p>
            <a:pPr marL="0" indent="0">
              <a:buNone/>
            </a:pPr>
            <a:r>
              <a:rPr lang="en-US" dirty="0" smtClean="0"/>
              <a:t>Record (sometimes called a Row)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A collection of all fields </a:t>
            </a:r>
            <a:r>
              <a:rPr lang="en-US" sz="3200" dirty="0">
                <a:solidFill>
                  <a:srgbClr val="FF0000"/>
                </a:solidFill>
              </a:rPr>
              <a:t>related</a:t>
            </a:r>
            <a:r>
              <a:rPr lang="en-US" sz="3200" dirty="0"/>
              <a:t> to one item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All fields for a person or company</a:t>
            </a:r>
          </a:p>
          <a:p>
            <a:pPr marL="0" indent="0">
              <a:buNone/>
            </a:pPr>
            <a:r>
              <a:rPr lang="en-US" dirty="0" smtClean="0"/>
              <a:t>File (sometimes called a Table)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A collection of all related records stored together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/>
              <a:t>All customers or all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Terminology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318812" y="1012592"/>
            <a:ext cx="1362636" cy="928687"/>
          </a:xfrm>
          <a:prstGeom prst="wedgeRoundRectCallout">
            <a:avLst>
              <a:gd name="adj1" fmla="val 20497"/>
              <a:gd name="adj2" fmla="val 74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Columns or Fields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79" y="2163289"/>
            <a:ext cx="10515601" cy="2420471"/>
          </a:xfrm>
        </p:spPr>
      </p:pic>
      <p:sp>
        <p:nvSpPr>
          <p:cNvPr id="8" name="Rectangle 7"/>
          <p:cNvSpPr/>
          <p:nvPr/>
        </p:nvSpPr>
        <p:spPr>
          <a:xfrm>
            <a:off x="1733844" y="2568388"/>
            <a:ext cx="10251138" cy="369373"/>
          </a:xfrm>
          <a:prstGeom prst="rect">
            <a:avLst/>
          </a:prstGeom>
          <a:solidFill>
            <a:schemeClr val="accent1">
              <a:alpha val="5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5559" y="2288730"/>
            <a:ext cx="1271588" cy="928687"/>
          </a:xfrm>
          <a:prstGeom prst="wedgeRoundRectCallout">
            <a:avLst>
              <a:gd name="adj1" fmla="val 76676"/>
              <a:gd name="adj2" fmla="val 7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Rows or Records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844088" y="2568388"/>
            <a:ext cx="1128712" cy="19321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164088" y="-177330"/>
            <a:ext cx="1126183" cy="10515603"/>
          </a:xfrm>
          <a:prstGeom prst="rightBrace">
            <a:avLst>
              <a:gd name="adj1" fmla="val 131394"/>
              <a:gd name="adj2" fmla="val 506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913625" y="5699035"/>
            <a:ext cx="1362636" cy="928687"/>
          </a:xfrm>
          <a:prstGeom prst="wedgeRoundRectCallout">
            <a:avLst>
              <a:gd name="adj1" fmla="val 22594"/>
              <a:gd name="adj2" fmla="val 50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606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Database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RDBMS (Relational Database Management Systems) maintain the same object Hierarchy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Database</a:t>
            </a:r>
            <a:br>
              <a:rPr lang="en-US" dirty="0" smtClean="0"/>
            </a:br>
            <a:r>
              <a:rPr lang="en-US" dirty="0" smtClean="0"/>
              <a:t>				Tables</a:t>
            </a:r>
            <a:br>
              <a:rPr lang="en-US" dirty="0" smtClean="0"/>
            </a:br>
            <a:r>
              <a:rPr lang="en-US" dirty="0" smtClean="0"/>
              <a:t>				Records</a:t>
            </a:r>
            <a:br>
              <a:rPr lang="en-US" dirty="0" smtClean="0"/>
            </a:br>
            <a:r>
              <a:rPr lang="en-US" dirty="0" smtClean="0"/>
              <a:t>				Fields</a:t>
            </a:r>
          </a:p>
          <a:p>
            <a:r>
              <a:rPr lang="en-US" dirty="0" smtClean="0"/>
              <a:t>Tables are linked by keys to form “relationships”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Begin with a Short Review of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6299"/>
            <a:ext cx="11631706" cy="4813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8960" y="1817698"/>
            <a:ext cx="8512175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2" descr="C:\Labyrinth\Access 2010\AC10 Unit 1\Lesson 1\Figures\01-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72" y="2307836"/>
            <a:ext cx="5093980" cy="18901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Labyrinth\Access 2010\AC10 Unit 1\Lesson 1\Figures\01-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44" y="4927809"/>
            <a:ext cx="7878302" cy="15396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0417" y="1745922"/>
            <a:ext cx="647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Sample Doctor’s Practice Patient Invoice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80417" y="4197977"/>
            <a:ext cx="647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Taken from these database tables</a:t>
            </a:r>
            <a:endParaRPr lang="en-US" sz="2800" dirty="0"/>
          </a:p>
        </p:txBody>
      </p:sp>
      <p:sp>
        <p:nvSpPr>
          <p:cNvPr id="11" name="Right Brace 10"/>
          <p:cNvSpPr/>
          <p:nvPr/>
        </p:nvSpPr>
        <p:spPr>
          <a:xfrm>
            <a:off x="6322848" y="2414584"/>
            <a:ext cx="778033" cy="1683377"/>
          </a:xfrm>
          <a:prstGeom prst="rightBrace">
            <a:avLst>
              <a:gd name="adj1" fmla="val 3421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88330" y="3086092"/>
            <a:ext cx="225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Unorganized Data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>
            <a:off x="9286872" y="4994575"/>
            <a:ext cx="704056" cy="1441440"/>
          </a:xfrm>
          <a:prstGeom prst="rightBrace">
            <a:avLst>
              <a:gd name="adj1" fmla="val 3421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010252" y="5530629"/>
            <a:ext cx="184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Organized Data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3169" y="3449285"/>
            <a:ext cx="3049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Limits speed of processing</a:t>
            </a:r>
            <a:endParaRPr lang="en-US" b="1" dirty="0"/>
          </a:p>
          <a:p>
            <a:r>
              <a:rPr lang="en-US" b="1" dirty="0" smtClean="0"/>
              <a:t>Makes duplicate (redundant)</a:t>
            </a:r>
            <a:br>
              <a:rPr lang="en-US" b="1" dirty="0" smtClean="0"/>
            </a:br>
            <a:r>
              <a:rPr lang="en-US" b="1" dirty="0" smtClean="0"/>
              <a:t>    data difficult to control</a:t>
            </a:r>
          </a:p>
          <a:p>
            <a:r>
              <a:rPr lang="en-US" b="1" dirty="0" smtClean="0"/>
              <a:t>Makes inconsistencies</a:t>
            </a:r>
            <a:br>
              <a:rPr lang="en-US" b="1" dirty="0" smtClean="0"/>
            </a:br>
            <a:r>
              <a:rPr lang="en-US" b="1" dirty="0" smtClean="0"/>
              <a:t>    difficult to </a:t>
            </a:r>
            <a:r>
              <a:rPr lang="en-US" b="1" dirty="0" err="1" smtClean="0"/>
              <a:t>contol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69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DBA’s Organize Data Into Related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IT this is called “Divide and Conquer”</a:t>
            </a:r>
          </a:p>
          <a:p>
            <a:r>
              <a:rPr lang="en-US" dirty="0" smtClean="0"/>
              <a:t>Unorganized Data is organized into related tables that contain related data </a:t>
            </a:r>
          </a:p>
          <a:p>
            <a:r>
              <a:rPr lang="en-US" dirty="0" smtClean="0"/>
              <a:t>Data broken down into its smallest relatable values allows for very fast retrieval from database tables</a:t>
            </a:r>
          </a:p>
          <a:p>
            <a:r>
              <a:rPr lang="en-US" dirty="0" smtClean="0"/>
              <a:t>It also allows analysts to select only fields of interest rather than include fields that are extraneous to their need</a:t>
            </a:r>
          </a:p>
          <a:p>
            <a:r>
              <a:rPr lang="en-US" dirty="0" smtClean="0"/>
              <a:t>We also use “keys” to gain faster access to data and to JOIN tables back together using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Organized Data Tables We Get….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access to relevant data</a:t>
            </a:r>
          </a:p>
          <a:p>
            <a:r>
              <a:rPr lang="en-US" dirty="0" smtClean="0"/>
              <a:t>Ability to JOIN other tables to </a:t>
            </a:r>
            <a:r>
              <a:rPr lang="en-US" dirty="0" smtClean="0">
                <a:solidFill>
                  <a:srgbClr val="FF0000"/>
                </a:solidFill>
              </a:rPr>
              <a:t>reverse</a:t>
            </a:r>
            <a:r>
              <a:rPr lang="en-US" dirty="0" smtClean="0"/>
              <a:t> the divide and conquer imperative</a:t>
            </a:r>
          </a:p>
          <a:p>
            <a:r>
              <a:rPr lang="en-US" dirty="0" smtClean="0"/>
              <a:t>In essence, we get our unorganized data back again in an infinitely more organized environment</a:t>
            </a:r>
          </a:p>
          <a:p>
            <a:r>
              <a:rPr lang="en-US" dirty="0" smtClean="0"/>
              <a:t>This is done through:</a:t>
            </a:r>
            <a:br>
              <a:rPr lang="en-US" dirty="0" smtClean="0"/>
            </a:br>
            <a:r>
              <a:rPr lang="en-US" dirty="0" smtClean="0"/>
              <a:t>	organizing tables</a:t>
            </a:r>
            <a:br>
              <a:rPr lang="en-US" dirty="0" smtClean="0"/>
            </a:br>
            <a:r>
              <a:rPr lang="en-US" dirty="0" smtClean="0"/>
              <a:t>	writing queries against those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Give This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So…let me see…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organize by “divide and conquer” to get to the smallest unit of organization (Fields in Tables)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we use queries to put it all back together in a faster and more organized manner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 we can get it all back to where it was when we began…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want to teach you the QUERIES that allow the above!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5831" y="4921941"/>
            <a:ext cx="270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ORGANIZED!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Short and Long of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7487" y="2674522"/>
            <a:ext cx="734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We want to Teach you the language of SQL queries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Setup Our PC’s?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conduct the SQL seminar, we have chosen a SQL editor called “</a:t>
            </a:r>
            <a:r>
              <a:rPr lang="en-US" dirty="0" err="1" smtClean="0"/>
              <a:t>SQLdbx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Follow these steps to bring up the application: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the “SQLdbxFiles.zip” file; right click and extract all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zip extraction will create a folder called: </a:t>
            </a:r>
            <a:r>
              <a:rPr lang="en-US" dirty="0" err="1" smtClean="0">
                <a:solidFill>
                  <a:srgbClr val="FF0000"/>
                </a:solidFill>
              </a:rPr>
              <a:t>SQLdbxFiles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the folder and double click on “SQLdbx.exe”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will present the following screen</a:t>
            </a:r>
          </a:p>
        </p:txBody>
      </p:sp>
    </p:spTree>
    <p:extLst>
      <p:ext uri="{BB962C8B-B14F-4D97-AF65-F5344CB8AC3E}">
        <p14:creationId xmlns:p14="http://schemas.microsoft.com/office/powerpoint/2010/main" val="26207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the </a:t>
            </a:r>
            <a:r>
              <a:rPr lang="en-US" dirty="0" err="1" smtClean="0"/>
              <a:t>SQLdbx</a:t>
            </a:r>
            <a:r>
              <a:rPr lang="en-US" dirty="0" smtClean="0"/>
              <a:t>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78" y="1821256"/>
            <a:ext cx="5646267" cy="4189582"/>
          </a:xfrm>
        </p:spPr>
      </p:pic>
      <p:sp>
        <p:nvSpPr>
          <p:cNvPr id="5" name="TextBox 4"/>
          <p:cNvSpPr txBox="1"/>
          <p:nvPr/>
        </p:nvSpPr>
        <p:spPr>
          <a:xfrm>
            <a:off x="2711346" y="6141406"/>
            <a:ext cx="649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“OK” when you get this screen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4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Look At What SQL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is a specially designed programming language for managing </a:t>
            </a:r>
            <a:r>
              <a:rPr lang="en-US" dirty="0"/>
              <a:t>data held in a </a:t>
            </a:r>
            <a:r>
              <a:rPr lang="en-US" dirty="0" smtClean="0">
                <a:solidFill>
                  <a:srgbClr val="FF0000"/>
                </a:solidFill>
              </a:rPr>
              <a:t>relational database management system </a:t>
            </a:r>
            <a:r>
              <a:rPr lang="en-US" dirty="0" smtClean="0"/>
              <a:t>(RDBMS)</a:t>
            </a:r>
          </a:p>
          <a:p>
            <a:r>
              <a:rPr lang="en-US" dirty="0" smtClean="0"/>
              <a:t>SQL consists of:</a:t>
            </a:r>
            <a:br>
              <a:rPr lang="en-US" dirty="0" smtClean="0"/>
            </a:br>
            <a:r>
              <a:rPr lang="en-US" dirty="0" smtClean="0"/>
              <a:t>a data definition language – allows users to create objects</a:t>
            </a:r>
            <a:br>
              <a:rPr lang="en-US" dirty="0" smtClean="0"/>
            </a:br>
            <a:r>
              <a:rPr lang="en-US" dirty="0" smtClean="0"/>
              <a:t>a data manipulation language – allows users to update</a:t>
            </a:r>
            <a:br>
              <a:rPr lang="en-US" dirty="0" smtClean="0"/>
            </a:br>
            <a:r>
              <a:rPr lang="en-US" dirty="0" smtClean="0"/>
              <a:t>     objects</a:t>
            </a:r>
            <a:br>
              <a:rPr lang="en-US" dirty="0" smtClean="0"/>
            </a:br>
            <a:r>
              <a:rPr lang="en-US" dirty="0" smtClean="0"/>
              <a:t>a data control language</a:t>
            </a:r>
          </a:p>
          <a:p>
            <a:r>
              <a:rPr lang="en-US" dirty="0" smtClean="0"/>
              <a:t>ALL IN ONE EASY TO USE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 Into Our Database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screen on the previous slide does not appear with the security fields populated: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Server :  mobile.on-rev.com</a:t>
            </a:r>
            <a:br>
              <a:rPr lang="en-US" dirty="0" smtClean="0"/>
            </a:br>
            <a:r>
              <a:rPr lang="en-US" dirty="0" smtClean="0"/>
              <a:t>	Database :  </a:t>
            </a:r>
            <a:r>
              <a:rPr lang="en-US" dirty="0" err="1" smtClean="0"/>
              <a:t>mobile_unt_sql_class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User : </a:t>
            </a:r>
            <a:r>
              <a:rPr lang="en-US" dirty="0" err="1" smtClean="0"/>
              <a:t>mobile_unt_sql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Password : bobUNT_sql1023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Click </a:t>
            </a:r>
            <a:r>
              <a:rPr lang="en-US" dirty="0"/>
              <a:t>on 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715250" y="4200525"/>
            <a:ext cx="3143250" cy="928687"/>
          </a:xfrm>
          <a:prstGeom prst="wedgeRoundRectCallout">
            <a:avLst>
              <a:gd name="adj1" fmla="val -86742"/>
              <a:gd name="adj2" fmla="val -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Case Sensitive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801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SQLdbx</a:t>
            </a:r>
            <a:r>
              <a:rPr lang="en-US" dirty="0" smtClean="0"/>
              <a:t>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37" y="1445469"/>
            <a:ext cx="8940818" cy="527518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75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Parts of a SQL Editor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33" y="1610006"/>
            <a:ext cx="8429797" cy="4973678"/>
          </a:xfr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8122024" y="2985247"/>
            <a:ext cx="1438835" cy="1129553"/>
          </a:xfrm>
          <a:prstGeom prst="wedgeRoundRectCallout">
            <a:avLst>
              <a:gd name="adj1" fmla="val -153544"/>
              <a:gd name="adj2" fmla="val 76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query or script pane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402607" y="5409359"/>
            <a:ext cx="1109382" cy="767323"/>
          </a:xfrm>
          <a:prstGeom prst="wedgeRoundRectCallout">
            <a:avLst>
              <a:gd name="adj1" fmla="val -176574"/>
              <a:gd name="adj2" fmla="val 25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Results Pane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043119" y="2843212"/>
            <a:ext cx="621935" cy="2404505"/>
          </a:xfrm>
          <a:prstGeom prst="leftBrace">
            <a:avLst>
              <a:gd name="adj1" fmla="val 54166"/>
              <a:gd name="adj2" fmla="val 494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28655" y="3414714"/>
            <a:ext cx="1171574" cy="1314450"/>
          </a:xfrm>
          <a:prstGeom prst="wedgeRoundRectCallout">
            <a:avLst>
              <a:gd name="adj1" fmla="val -17371"/>
              <a:gd name="adj2" fmla="val 51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  <a:br>
              <a:rPr lang="en-US" dirty="0" smtClean="0"/>
            </a:br>
            <a:r>
              <a:rPr lang="en-US" dirty="0" smtClean="0"/>
              <a:t>Pane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28655" y="1007165"/>
            <a:ext cx="1414464" cy="993085"/>
          </a:xfrm>
          <a:prstGeom prst="wedgeRoundRectCallout">
            <a:avLst>
              <a:gd name="adj1" fmla="val 102399"/>
              <a:gd name="adj2" fmla="val 36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</a:t>
            </a:r>
            <a:br>
              <a:rPr lang="en-US" dirty="0" smtClean="0"/>
            </a:br>
            <a:r>
              <a:rPr lang="en-US" dirty="0" smtClean="0"/>
              <a:t>Drop Down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94298" y="2112067"/>
            <a:ext cx="1414464" cy="993085"/>
          </a:xfrm>
          <a:prstGeom prst="wedgeRoundRectCallout">
            <a:avLst>
              <a:gd name="adj1" fmla="val 111906"/>
              <a:gd name="adj2" fmla="val 5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and Execute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Core Components of a SQL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context of this seminar, a SQL statement 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 set of core syntax that, when taken together, perform </a:t>
            </a:r>
            <a:br>
              <a:rPr lang="en-US" dirty="0" smtClean="0"/>
            </a:br>
            <a:r>
              <a:rPr lang="en-US" dirty="0" smtClean="0"/>
              <a:t>	a unique action on one or more databases or database</a:t>
            </a:r>
            <a:br>
              <a:rPr lang="en-US" dirty="0" smtClean="0"/>
            </a:br>
            <a:r>
              <a:rPr lang="en-US" dirty="0" smtClean="0"/>
              <a:t>	tables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459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SQL SELECT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982"/>
            <a:ext cx="10515600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The SQL SELECT statement is the most common statement used to extract data from a database; here is the statement format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*</a:t>
            </a:r>
            <a:br>
              <a:rPr lang="en-US" dirty="0" smtClean="0"/>
            </a:br>
            <a:r>
              <a:rPr lang="en-US" dirty="0" smtClean="0"/>
              <a:t>	FROM &lt;Table Name&gt;</a:t>
            </a:r>
            <a:br>
              <a:rPr lang="en-US" dirty="0" smtClean="0"/>
            </a:br>
            <a:r>
              <a:rPr lang="en-US" dirty="0" smtClean="0"/>
              <a:t>	WHERE &lt;Condition&gt;</a:t>
            </a:r>
            <a:br>
              <a:rPr lang="en-US" dirty="0" smtClean="0"/>
            </a:br>
            <a:r>
              <a:rPr lang="en-US" dirty="0" smtClean="0"/>
              <a:t>	ORDER BY &lt;Ascending OR </a:t>
            </a:r>
            <a:r>
              <a:rPr lang="en-US" dirty="0" err="1" smtClean="0"/>
              <a:t>Desending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To prepare for our first SQL statement, we will be working with the </a:t>
            </a:r>
            <a:r>
              <a:rPr lang="en-US" dirty="0" err="1" smtClean="0"/>
              <a:t>MusicList</a:t>
            </a:r>
            <a:r>
              <a:rPr lang="en-US" dirty="0" smtClean="0"/>
              <a:t> table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460377" y="2716306"/>
            <a:ext cx="2635623" cy="484094"/>
          </a:xfrm>
          <a:prstGeom prst="wedgeRectCallout">
            <a:avLst>
              <a:gd name="adj1" fmla="val -55527"/>
              <a:gd name="adj2" fmla="val 77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Asterisk is a wild card representing “ALL”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9248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Intellisense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771"/>
            <a:ext cx="10515600" cy="48037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Intellisense</a:t>
            </a:r>
            <a:r>
              <a:rPr lang="en-US" dirty="0" smtClean="0"/>
              <a:t> is a feature in many database applications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SQLdbx</a:t>
            </a:r>
            <a:r>
              <a:rPr lang="en-US" dirty="0" smtClean="0"/>
              <a:t>, </a:t>
            </a:r>
            <a:r>
              <a:rPr lang="en-US" dirty="0" err="1" smtClean="0"/>
              <a:t>Intellisense</a:t>
            </a:r>
            <a:r>
              <a:rPr lang="en-US" dirty="0" smtClean="0"/>
              <a:t> is implemented</a:t>
            </a:r>
          </a:p>
          <a:p>
            <a:r>
              <a:rPr lang="en-US" dirty="0" err="1" smtClean="0"/>
              <a:t>Intellisense</a:t>
            </a:r>
            <a:r>
              <a:rPr lang="en-US" dirty="0" smtClean="0"/>
              <a:t> is a feature that: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a.  Automatically monitors your typed entry</a:t>
            </a:r>
            <a:br>
              <a:rPr lang="en-US" dirty="0" smtClean="0"/>
            </a:br>
            <a:r>
              <a:rPr lang="en-US" dirty="0" smtClean="0"/>
              <a:t>	b.  Suggests the next code, field or table so you can</a:t>
            </a:r>
            <a:br>
              <a:rPr lang="en-US" dirty="0" smtClean="0"/>
            </a:br>
            <a:r>
              <a:rPr lang="en-US" dirty="0" smtClean="0"/>
              <a:t>	      Tab to accept </a:t>
            </a:r>
            <a:r>
              <a:rPr lang="en-US" dirty="0" err="1" smtClean="0"/>
              <a:t>Intellisense’s</a:t>
            </a:r>
            <a:r>
              <a:rPr lang="en-US" dirty="0" smtClean="0"/>
              <a:t> suggestion</a:t>
            </a:r>
            <a:br>
              <a:rPr lang="en-US" dirty="0" smtClean="0"/>
            </a:br>
            <a:r>
              <a:rPr lang="en-US" dirty="0" smtClean="0"/>
              <a:t>	c.   Or simply continue on typing</a:t>
            </a:r>
          </a:p>
          <a:p>
            <a:r>
              <a:rPr lang="en-US" dirty="0" smtClean="0"/>
              <a:t>You can easily see </a:t>
            </a:r>
            <a:r>
              <a:rPr lang="en-US" dirty="0" err="1" smtClean="0"/>
              <a:t>Intellisense</a:t>
            </a:r>
            <a:r>
              <a:rPr lang="en-US" dirty="0" smtClean="0"/>
              <a:t> suggesting code, field and table entries</a:t>
            </a:r>
          </a:p>
          <a:p>
            <a:r>
              <a:rPr lang="en-US" dirty="0" smtClean="0"/>
              <a:t>We will stop and show you when </a:t>
            </a:r>
            <a:r>
              <a:rPr lang="en-US" dirty="0" err="1" smtClean="0"/>
              <a:t>Intellisense</a:t>
            </a:r>
            <a:r>
              <a:rPr lang="en-US" dirty="0" smtClean="0"/>
              <a:t> makes </a:t>
            </a:r>
            <a:r>
              <a:rPr lang="en-US" smtClean="0"/>
              <a:t>a suggestion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7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First SQL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script or query area, enter the following: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* FROM </a:t>
            </a:r>
            <a:r>
              <a:rPr lang="en-US" dirty="0" err="1" smtClean="0"/>
              <a:t>MusicList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*</a:t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MusicList</a:t>
            </a:r>
            <a:endParaRPr lang="en-US" dirty="0" smtClean="0"/>
          </a:p>
          <a:p>
            <a:r>
              <a:rPr lang="en-US" dirty="0" smtClean="0"/>
              <a:t>Click on the “Execute query” icon  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900862" y="3057525"/>
            <a:ext cx="2200275" cy="1328738"/>
          </a:xfrm>
          <a:prstGeom prst="wedgeRoundRectCallout">
            <a:avLst>
              <a:gd name="adj1" fmla="val -87410"/>
              <a:gd name="adj2" fmla="val -56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900861" y="3057525"/>
            <a:ext cx="2200275" cy="1328738"/>
          </a:xfrm>
          <a:prstGeom prst="wedgeRoundRectCallout">
            <a:avLst>
              <a:gd name="adj1" fmla="val -155592"/>
              <a:gd name="adj2" fmla="val 65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Functionally Identical Entries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96" y="5289952"/>
            <a:ext cx="676292" cy="7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1421"/>
            <a:ext cx="10515600" cy="5073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First Query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33" y="1438554"/>
            <a:ext cx="9922767" cy="493843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5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1264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Modify Our First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787"/>
            <a:ext cx="10515600" cy="48445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Asterisk represents “All” fields in a table to be displayed</a:t>
            </a:r>
          </a:p>
          <a:p>
            <a:r>
              <a:rPr lang="en-US" dirty="0" smtClean="0"/>
              <a:t>Let’s try this format, that exposes only the fields we want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 Artist,</a:t>
            </a:r>
            <a:br>
              <a:rPr lang="en-US" dirty="0" smtClean="0"/>
            </a:br>
            <a:r>
              <a:rPr lang="en-US" dirty="0" smtClean="0"/>
              <a:t>	Album,</a:t>
            </a:r>
            <a:br>
              <a:rPr lang="en-US" dirty="0" smtClean="0"/>
            </a:br>
            <a:r>
              <a:rPr lang="en-US" dirty="0" smtClean="0"/>
              <a:t>	Title,</a:t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MusicList</a:t>
            </a:r>
            <a:endParaRPr lang="en-US" dirty="0" smtClean="0"/>
          </a:p>
          <a:p>
            <a:r>
              <a:rPr lang="en-US" dirty="0" smtClean="0"/>
              <a:t>Click on the Execute icon </a:t>
            </a:r>
          </a:p>
          <a:p>
            <a:r>
              <a:rPr lang="en-US" dirty="0" smtClean="0"/>
              <a:t>You will note that three fields are displayed</a:t>
            </a:r>
          </a:p>
          <a:p>
            <a:r>
              <a:rPr lang="en-US" dirty="0" smtClean="0"/>
              <a:t>This vertical listing is the same as: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4345344"/>
            <a:ext cx="647716" cy="67470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52882" y="2877867"/>
            <a:ext cx="1842248" cy="1089211"/>
          </a:xfrm>
          <a:prstGeom prst="wedgeRoundRectCallout">
            <a:avLst>
              <a:gd name="adj1" fmla="val -174848"/>
              <a:gd name="adj2" fmla="val 15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the Vertical style 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Alternative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7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SELECT </a:t>
            </a:r>
            <a:r>
              <a:rPr lang="en-US" dirty="0"/>
              <a:t>Artist, Album, Title</a:t>
            </a:r>
            <a:br>
              <a:rPr lang="en-US" dirty="0"/>
            </a:br>
            <a:r>
              <a:rPr lang="en-US" dirty="0"/>
              <a:t>	FROM </a:t>
            </a:r>
            <a:r>
              <a:rPr lang="en-US" dirty="0" err="1"/>
              <a:t>MusicList</a:t>
            </a:r>
            <a:endParaRPr lang="en-US" dirty="0"/>
          </a:p>
          <a:p>
            <a:r>
              <a:rPr lang="en-US" dirty="0" smtClean="0"/>
              <a:t>So, as you can see, there are a couple of ways to enter a SQL statement…either way the Results Pane displays the same output</a:t>
            </a:r>
          </a:p>
          <a:p>
            <a:r>
              <a:rPr lang="en-US" dirty="0" smtClean="0"/>
              <a:t>There are also more advanced ways to enter complex queries that use Table synonyms…that is for later</a:t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51376" y="1949824"/>
            <a:ext cx="1842248" cy="1089211"/>
          </a:xfrm>
          <a:prstGeom prst="wedgeRoundRectCallout">
            <a:avLst>
              <a:gd name="adj1" fmla="val -120833"/>
              <a:gd name="adj2" fmla="val 15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the Horizontal entry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4787" y="1064269"/>
            <a:ext cx="1842248" cy="1089211"/>
          </a:xfrm>
          <a:prstGeom prst="wedgeRoundRectCallout">
            <a:avLst>
              <a:gd name="adj1" fmla="val 37562"/>
              <a:gd name="adj2" fmla="val 74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is NOT case sensitive</a:t>
            </a:r>
            <a:br>
              <a:rPr lang="en-US" dirty="0" smtClean="0"/>
            </a:br>
            <a:r>
              <a:rPr lang="en-US" dirty="0" smtClean="0"/>
              <a:t>select =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Standardized Tool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SQL language is a standard relational database management system codified in the following standards: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ANSI (American National Standards Institute)</a:t>
            </a:r>
            <a:br>
              <a:rPr lang="en-US" dirty="0" smtClean="0"/>
            </a:br>
            <a:r>
              <a:rPr lang="en-US" dirty="0" smtClean="0"/>
              <a:t>	International Standards </a:t>
            </a:r>
            <a:r>
              <a:rPr lang="en-US" dirty="0" err="1" smtClean="0"/>
              <a:t>Institure</a:t>
            </a:r>
            <a:r>
              <a:rPr lang="en-US" dirty="0" smtClean="0"/>
              <a:t> (ISO)</a:t>
            </a:r>
          </a:p>
          <a:p>
            <a:endParaRPr lang="en-US" dirty="0"/>
          </a:p>
          <a:p>
            <a:r>
              <a:rPr lang="en-US" dirty="0" smtClean="0"/>
              <a:t>ANSI SQL first released in 1986 for ANSI and 1987 for ISO</a:t>
            </a:r>
          </a:p>
          <a:p>
            <a:r>
              <a:rPr lang="en-US" dirty="0" smtClean="0"/>
              <a:t>The language is standardized, save the trend for manufacturers to privately enhance their versions</a:t>
            </a:r>
          </a:p>
          <a:p>
            <a:r>
              <a:rPr lang="en-US" dirty="0" smtClean="0"/>
              <a:t>This affects “portability” to a small or great extent</a:t>
            </a:r>
          </a:p>
        </p:txBody>
      </p:sp>
    </p:spTree>
    <p:extLst>
      <p:ext uri="{BB962C8B-B14F-4D97-AF65-F5344CB8AC3E}">
        <p14:creationId xmlns:p14="http://schemas.microsoft.com/office/powerpoint/2010/main" val="41484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8907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Try Another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94852"/>
            <a:ext cx="10833847" cy="5234547"/>
          </a:xfrm>
        </p:spPr>
        <p:txBody>
          <a:bodyPr>
            <a:normAutofit/>
          </a:bodyPr>
          <a:lstStyle/>
          <a:p>
            <a:r>
              <a:rPr lang="en-US" dirty="0" smtClean="0"/>
              <a:t>Enter the following query in either the Vertical or Horizontal format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* FROM Budgets</a:t>
            </a:r>
          </a:p>
          <a:p>
            <a:r>
              <a:rPr lang="en-US" dirty="0" smtClean="0"/>
              <a:t>Click on the Execute query icon</a:t>
            </a:r>
          </a:p>
          <a:p>
            <a:r>
              <a:rPr lang="en-US" dirty="0" smtClean="0"/>
              <a:t>And….</a:t>
            </a:r>
            <a:br>
              <a:rPr lang="en-US" dirty="0" smtClean="0"/>
            </a:br>
            <a:r>
              <a:rPr lang="en-US" dirty="0" smtClean="0"/>
              <a:t>	SELECT Division, Department, Category</a:t>
            </a:r>
            <a:br>
              <a:rPr lang="en-US" dirty="0" smtClean="0"/>
            </a:br>
            <a:r>
              <a:rPr lang="en-US" dirty="0" smtClean="0"/>
              <a:t>	FROM </a:t>
            </a:r>
            <a:r>
              <a:rPr lang="en-US" dirty="0" err="1" smtClean="0"/>
              <a:t>Bugdets</a:t>
            </a:r>
            <a:endParaRPr lang="en-US" dirty="0" smtClean="0"/>
          </a:p>
          <a:p>
            <a:r>
              <a:rPr lang="en-US" dirty="0" smtClean="0"/>
              <a:t>You get the idea…as long as fields are separated by commas it doesn’t matter how you enter them, vertical or horizontal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30" y="3672355"/>
            <a:ext cx="513245" cy="5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8906"/>
            <a:ext cx="10515600" cy="593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Last Example to Reinforce Our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40"/>
            <a:ext cx="10515600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We will now use the </a:t>
            </a:r>
            <a:r>
              <a:rPr lang="en-US" dirty="0" err="1" smtClean="0"/>
              <a:t>AvePrimeRate</a:t>
            </a:r>
            <a:r>
              <a:rPr lang="en-US" dirty="0" smtClean="0"/>
              <a:t> table and enter our same old query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* FROM </a:t>
            </a:r>
            <a:r>
              <a:rPr lang="en-US" dirty="0" err="1" smtClean="0"/>
              <a:t>AvePrimeRate</a:t>
            </a:r>
            <a:endParaRPr lang="en-US" dirty="0" smtClean="0"/>
          </a:p>
          <a:p>
            <a:r>
              <a:rPr lang="en-US" dirty="0" smtClean="0"/>
              <a:t>And…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SELECT  Period, Rate FROM </a:t>
            </a:r>
            <a:r>
              <a:rPr lang="en-US" dirty="0" err="1" smtClean="0"/>
              <a:t>AvePrimeRate</a:t>
            </a:r>
            <a:endParaRPr lang="en-US" dirty="0" smtClean="0"/>
          </a:p>
          <a:p>
            <a:r>
              <a:rPr lang="en-US" dirty="0" smtClean="0"/>
              <a:t>We can summarize…”*” means ALL fields</a:t>
            </a:r>
          </a:p>
          <a:p>
            <a:r>
              <a:rPr lang="en-US" dirty="0" smtClean="0"/>
              <a:t>Or if you want to see only specific fields, simply list the fields separated by commas either vertically or horizontally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Table 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4800" dirty="0" smtClean="0"/>
              <a:t>Break Time – 10 minutes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87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designed started by IBM from a paper “</a:t>
            </a:r>
            <a:r>
              <a:rPr lang="en-US" i="1" dirty="0"/>
              <a:t>SEQUEL</a:t>
            </a:r>
            <a:r>
              <a:rPr lang="en-US" dirty="0"/>
              <a:t> (</a:t>
            </a:r>
            <a:r>
              <a:rPr lang="en-US" i="1" dirty="0"/>
              <a:t>Structured English </a:t>
            </a:r>
            <a:r>
              <a:rPr lang="en-US" i="1" dirty="0" err="1"/>
              <a:t>QUEry</a:t>
            </a:r>
            <a:r>
              <a:rPr lang="en-US" i="1" dirty="0"/>
              <a:t> Language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SEQUEL (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tructured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nglish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err="1" smtClean="0"/>
              <a:t>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anguage) later changed to </a:t>
            </a:r>
            <a:r>
              <a:rPr lang="en-US" dirty="0" smtClean="0">
                <a:solidFill>
                  <a:srgbClr val="FF0000"/>
                </a:solidFill>
              </a:rPr>
              <a:t>SQL</a:t>
            </a:r>
            <a:r>
              <a:rPr lang="en-US" dirty="0"/>
              <a:t> </a:t>
            </a:r>
            <a:r>
              <a:rPr lang="en-US" dirty="0" smtClean="0"/>
              <a:t>to remove the legal threat from Hawker-Sidley, an English corporation that held the copyright on SEQUEL</a:t>
            </a:r>
          </a:p>
          <a:p>
            <a:r>
              <a:rPr lang="en-US" dirty="0" smtClean="0"/>
              <a:t>The name is pronounced “SEE-</a:t>
            </a:r>
            <a:r>
              <a:rPr lang="en-US" dirty="0" err="1" smtClean="0"/>
              <a:t>Quel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most common object in SQL is the query</a:t>
            </a:r>
          </a:p>
          <a:p>
            <a:r>
              <a:rPr lang="en-US" dirty="0" smtClean="0"/>
              <a:t>The SQL language is embedded in queries and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ANSI Standard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all major relational databases support the minimal ANSI standard query language :: they can all “talk” together</a:t>
            </a:r>
          </a:p>
          <a:p>
            <a:r>
              <a:rPr lang="en-US" dirty="0" smtClean="0"/>
              <a:t>A standard interface called ODBC (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pen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ata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err="1" smtClean="0"/>
              <a:t>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onnectivity) is the common link between them all</a:t>
            </a:r>
          </a:p>
          <a:p>
            <a:r>
              <a:rPr lang="en-US" dirty="0" smtClean="0"/>
              <a:t>Many have what is known  as “Native” mode connectivity</a:t>
            </a:r>
          </a:p>
          <a:p>
            <a:r>
              <a:rPr lang="en-US" dirty="0" smtClean="0"/>
              <a:t>So, for all practical purposes, SQL allows alien (disparate) databases to share data across virtually all tables that </a:t>
            </a:r>
            <a:r>
              <a:rPr lang="en-US" dirty="0" smtClean="0">
                <a:solidFill>
                  <a:srgbClr val="00B050"/>
                </a:solidFill>
              </a:rPr>
              <a:t>DBA’s</a:t>
            </a:r>
            <a:r>
              <a:rPr lang="en-US" dirty="0" smtClean="0"/>
              <a:t> give access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5459"/>
            <a:ext cx="10515600" cy="683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ANSI and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982"/>
            <a:ext cx="10515600" cy="51673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though we claim a large language interoperability through ANSI, the size of the specification is very large so, in some areas, this leads to ambiguous implementation</a:t>
            </a:r>
          </a:p>
          <a:p>
            <a:r>
              <a:rPr lang="en-US" dirty="0" smtClean="0"/>
              <a:t>At this time manufacturers self-certify their compliance with the ANSI standard</a:t>
            </a:r>
          </a:p>
          <a:p>
            <a:r>
              <a:rPr lang="en-US" dirty="0" smtClean="0"/>
              <a:t>In addition, manufacturers add small special language enhancements that make their product unique</a:t>
            </a:r>
          </a:p>
          <a:p>
            <a:r>
              <a:rPr lang="en-US" dirty="0" smtClean="0"/>
              <a:t>This ensures a constant flow of licensing revenue</a:t>
            </a:r>
          </a:p>
          <a:p>
            <a:r>
              <a:rPr lang="en-US" dirty="0" smtClean="0"/>
              <a:t>This also ensures a competitive pressure to meet customer needs</a:t>
            </a:r>
          </a:p>
          <a:p>
            <a:r>
              <a:rPr lang="en-US" dirty="0" smtClean="0"/>
              <a:t>It also means Interoperability is affected to some degree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Databases are 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 list is long (and it is intended to be):</a:t>
            </a:r>
            <a:br>
              <a:rPr lang="en-US" dirty="0" smtClean="0"/>
            </a:br>
            <a:r>
              <a:rPr lang="en-US" dirty="0" smtClean="0"/>
              <a:t>Microsoft Access</a:t>
            </a:r>
            <a:br>
              <a:rPr lang="en-US" dirty="0" smtClean="0"/>
            </a:br>
            <a:r>
              <a:rPr lang="en-US" dirty="0" smtClean="0"/>
              <a:t>IBM DB2</a:t>
            </a:r>
            <a:br>
              <a:rPr lang="en-US" dirty="0" smtClean="0"/>
            </a:br>
            <a:r>
              <a:rPr lang="en-US" dirty="0" smtClean="0"/>
              <a:t>IBM Informix</a:t>
            </a:r>
            <a:br>
              <a:rPr lang="en-US" dirty="0" smtClean="0"/>
            </a:br>
            <a:r>
              <a:rPr lang="en-US" dirty="0" smtClean="0"/>
              <a:t>Oracle</a:t>
            </a:r>
            <a:br>
              <a:rPr lang="en-US" dirty="0" smtClean="0"/>
            </a:br>
            <a:r>
              <a:rPr lang="en-US" dirty="0" smtClean="0"/>
              <a:t>MySQL</a:t>
            </a:r>
            <a:br>
              <a:rPr lang="en-US" dirty="0" smtClean="0"/>
            </a:br>
            <a:r>
              <a:rPr lang="en-US" dirty="0" smtClean="0"/>
              <a:t>Microsoft SQL Server</a:t>
            </a:r>
            <a:br>
              <a:rPr lang="en-US" dirty="0" smtClean="0"/>
            </a:br>
            <a:r>
              <a:rPr lang="en-US" dirty="0" smtClean="0"/>
              <a:t>Sybase</a:t>
            </a:r>
            <a:br>
              <a:rPr lang="en-US" dirty="0" smtClean="0"/>
            </a:br>
            <a:r>
              <a:rPr lang="en-US" dirty="0" smtClean="0"/>
              <a:t>SAP</a:t>
            </a:r>
            <a:br>
              <a:rPr lang="en-US" dirty="0" smtClean="0"/>
            </a:br>
            <a:r>
              <a:rPr lang="en-US" dirty="0" smtClean="0"/>
              <a:t>Teradata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Where Do You Fit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Leaning SQL is one of the best resume entries you can have</a:t>
            </a:r>
          </a:p>
          <a:p>
            <a:r>
              <a:rPr lang="en-US" dirty="0" smtClean="0"/>
              <a:t>Virtually ALL businesses that employ data analysts REQUIRE some understanding of SQL</a:t>
            </a:r>
          </a:p>
          <a:p>
            <a:r>
              <a:rPr lang="en-US" dirty="0" smtClean="0"/>
              <a:t>It is businesses most used analytical tool</a:t>
            </a:r>
          </a:p>
          <a:p>
            <a:r>
              <a:rPr lang="en-US" dirty="0" smtClean="0"/>
              <a:t>Corporations and </a:t>
            </a:r>
            <a:r>
              <a:rPr lang="en-US" dirty="0" err="1" smtClean="0"/>
              <a:t>govt</a:t>
            </a:r>
            <a:r>
              <a:rPr lang="en-US" dirty="0" smtClean="0"/>
              <a:t> offices expect its analysts to be proficient in SQL</a:t>
            </a:r>
          </a:p>
          <a:p>
            <a:r>
              <a:rPr lang="en-US" dirty="0" smtClean="0"/>
              <a:t>Some of you will self-educate; some will take on-line courses</a:t>
            </a:r>
          </a:p>
          <a:p>
            <a:r>
              <a:rPr lang="en-US" dirty="0" smtClean="0"/>
              <a:t>Some of you will take Boot Camps</a:t>
            </a:r>
          </a:p>
          <a:p>
            <a:r>
              <a:rPr lang="en-US" dirty="0" smtClean="0"/>
              <a:t>Which ever way you do it…..DO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Will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is, at least in the beginning, a straight forward process</a:t>
            </a:r>
          </a:p>
          <a:p>
            <a:r>
              <a:rPr lang="en-US" dirty="0" smtClean="0"/>
              <a:t>We will begin the seminar with an easy set of SQL statements : the Single Table Query and some functions</a:t>
            </a:r>
          </a:p>
          <a:p>
            <a:r>
              <a:rPr lang="en-US" dirty="0" smtClean="0"/>
              <a:t>We will then work our way into more complex statements, including JOINS (the linking of tables through common keys)</a:t>
            </a:r>
          </a:p>
          <a:p>
            <a:r>
              <a:rPr lang="en-US" dirty="0" smtClean="0"/>
              <a:t>We will then play with some SQL aggregate functions</a:t>
            </a:r>
          </a:p>
          <a:p>
            <a:r>
              <a:rPr lang="en-US" dirty="0" smtClean="0"/>
              <a:t>We will NOT move into SQL statements that are complex and which require upfront training on overall database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1077</Words>
  <Application>Microsoft Office PowerPoint</Application>
  <PresentationFormat>Widescreen</PresentationFormat>
  <Paragraphs>161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Structured Query Language SQL</vt:lpstr>
      <vt:lpstr>Let’s Look At What SQL Is</vt:lpstr>
      <vt:lpstr>Standardized Tool for Data</vt:lpstr>
      <vt:lpstr>SQL History</vt:lpstr>
      <vt:lpstr>Why Is ANSI Standard Important</vt:lpstr>
      <vt:lpstr>ANSI and Interoperability</vt:lpstr>
      <vt:lpstr>What Databases are ANSI</vt:lpstr>
      <vt:lpstr>So Where Do You Fit In</vt:lpstr>
      <vt:lpstr>How We Will Proceed</vt:lpstr>
      <vt:lpstr>Three Basic Terms Used in Databases</vt:lpstr>
      <vt:lpstr>Some Important Terminology</vt:lpstr>
      <vt:lpstr>The Database Hierarchy</vt:lpstr>
      <vt:lpstr>Let’s Begin with a Short Review of Databases</vt:lpstr>
      <vt:lpstr>DBA’s Organize Data Into Related Tables</vt:lpstr>
      <vt:lpstr>From Organized Data Tables We Get….</vt:lpstr>
      <vt:lpstr>Why Do We Give This Seminar</vt:lpstr>
      <vt:lpstr>The Short and Long of It</vt:lpstr>
      <vt:lpstr>How Do We Setup Our PC’s?</vt:lpstr>
      <vt:lpstr>Opening the SQLdbx Editor</vt:lpstr>
      <vt:lpstr>Logging Into Our Database Server</vt:lpstr>
      <vt:lpstr>SQLdbx Editor</vt:lpstr>
      <vt:lpstr>The Parts of a SQL Editor Screen</vt:lpstr>
      <vt:lpstr>The Core Components of a SQL Query</vt:lpstr>
      <vt:lpstr>The SQL SELECT Statement</vt:lpstr>
      <vt:lpstr>What Is Intellisense</vt:lpstr>
      <vt:lpstr>Our First SQL Query</vt:lpstr>
      <vt:lpstr>Results of First Query</vt:lpstr>
      <vt:lpstr>Modify Our First Query</vt:lpstr>
      <vt:lpstr>Another Alternative Entry</vt:lpstr>
      <vt:lpstr>Let’s Try Another Table</vt:lpstr>
      <vt:lpstr>One Last Example to Reinforce Our Learning</vt:lpstr>
      <vt:lpstr>Single Table SQL Queries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Meason</dc:creator>
  <cp:lastModifiedBy>Robert Meason</cp:lastModifiedBy>
  <cp:revision>114</cp:revision>
  <dcterms:created xsi:type="dcterms:W3CDTF">2015-10-17T20:41:21Z</dcterms:created>
  <dcterms:modified xsi:type="dcterms:W3CDTF">2015-10-22T15:59:54Z</dcterms:modified>
</cp:coreProperties>
</file>