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6" r:id="rId8"/>
    <p:sldId id="277" r:id="rId9"/>
    <p:sldId id="263" r:id="rId10"/>
    <p:sldId id="264" r:id="rId11"/>
    <p:sldId id="265" r:id="rId12"/>
    <p:sldId id="275" r:id="rId13"/>
    <p:sldId id="271" r:id="rId14"/>
    <p:sldId id="285" r:id="rId15"/>
    <p:sldId id="272" r:id="rId16"/>
    <p:sldId id="273" r:id="rId17"/>
    <p:sldId id="274" r:id="rId18"/>
    <p:sldId id="266" r:id="rId19"/>
    <p:sldId id="267" r:id="rId20"/>
    <p:sldId id="268" r:id="rId21"/>
    <p:sldId id="269" r:id="rId22"/>
    <p:sldId id="270" r:id="rId23"/>
    <p:sldId id="278" r:id="rId24"/>
    <p:sldId id="279" r:id="rId25"/>
    <p:sldId id="280" r:id="rId26"/>
    <p:sldId id="281" r:id="rId27"/>
    <p:sldId id="258" r:id="rId28"/>
    <p:sldId id="286" r:id="rId29"/>
    <p:sldId id="287" r:id="rId30"/>
    <p:sldId id="282" r:id="rId31"/>
    <p:sldId id="288" r:id="rId32"/>
    <p:sldId id="283" r:id="rId33"/>
    <p:sldId id="289" r:id="rId34"/>
    <p:sldId id="28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SQL ;and the Nature of Data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9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5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1879"/>
            <a:ext cx="10515600" cy="90881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3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08383"/>
            <a:ext cx="2628900" cy="53685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08383"/>
            <a:ext cx="7734300" cy="53685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3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7165"/>
            <a:ext cx="10515600" cy="68352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SQL ;and the Nature of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92001" cy="8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4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8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5131"/>
            <a:ext cx="10515600" cy="895558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2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5130"/>
            <a:ext cx="10515600" cy="895558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6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8627"/>
            <a:ext cx="10515600" cy="92206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95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5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5130"/>
            <a:ext cx="3932237" cy="1262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0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21634"/>
            <a:ext cx="3932237" cy="1235765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67409"/>
            <a:ext cx="10515600" cy="72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SQL ;and the Nature of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50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1907"/>
            <a:ext cx="9144000" cy="15735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Structured Query Language</a:t>
            </a:r>
            <a:br>
              <a:rPr lang="en-US" dirty="0" smtClean="0"/>
            </a:br>
            <a:r>
              <a:rPr lang="en-US" dirty="0" smtClean="0"/>
              <a:t>SQL</a:t>
            </a:r>
            <a:br>
              <a:rPr lang="en-US" dirty="0" smtClean="0"/>
            </a:br>
            <a:r>
              <a:rPr lang="en-US" dirty="0" smtClean="0"/>
              <a:t>Unit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94460"/>
            <a:ext cx="9144000" cy="24760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An Introduction to Organizing and Retrieving Data</a:t>
            </a:r>
            <a:br>
              <a:rPr lang="en-US" dirty="0" smtClean="0"/>
            </a:br>
            <a:r>
              <a:rPr lang="en-US" dirty="0" smtClean="0"/>
              <a:t>with 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62" y="805460"/>
            <a:ext cx="10515600" cy="5526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</a:t>
            </a:r>
            <a:r>
              <a:rPr lang="en-US" dirty="0" err="1" smtClean="0"/>
              <a:t>Recordset</a:t>
            </a:r>
            <a:r>
              <a:rPr lang="en-US" dirty="0" smtClean="0"/>
              <a:t> Using WHERE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39" y="1369193"/>
            <a:ext cx="10383958" cy="524676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9064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8906"/>
            <a:ext cx="10515600" cy="683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ORDER BY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429"/>
            <a:ext cx="10515600" cy="51673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many cases, it is necessary to ensure that our data is sorted</a:t>
            </a:r>
          </a:p>
          <a:p>
            <a:r>
              <a:rPr lang="en-US" dirty="0" smtClean="0"/>
              <a:t>Let’s look at a common SELECT statement that includes an ORDER BY clause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SELECT &lt;Field Name1&gt;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&lt;Field Name2&gt; (also “*”)</a:t>
            </a:r>
            <a:br>
              <a:rPr lang="en-US" dirty="0"/>
            </a:br>
            <a:r>
              <a:rPr lang="en-US" dirty="0"/>
              <a:t>	FROM &lt;Table Name&gt;</a:t>
            </a:r>
            <a:br>
              <a:rPr lang="en-US" dirty="0"/>
            </a:br>
            <a:r>
              <a:rPr lang="en-US" dirty="0"/>
              <a:t>	WHERE &lt;Logic Flow&gt;</a:t>
            </a:r>
            <a:br>
              <a:rPr lang="en-US" dirty="0"/>
            </a:br>
            <a:r>
              <a:rPr lang="en-US" dirty="0"/>
              <a:t>	ORDER BY &lt;Field Name (Column)&gt; DESC</a:t>
            </a:r>
          </a:p>
          <a:p>
            <a:r>
              <a:rPr lang="en-US" dirty="0" smtClean="0"/>
              <a:t>If the DESC (for Descending) is omitted, the Ascending sort is assumed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9110694" y="3721566"/>
            <a:ext cx="1828799" cy="675249"/>
          </a:xfrm>
          <a:prstGeom prst="wedgeRoundRectCallout">
            <a:avLst>
              <a:gd name="adj1" fmla="val -109217"/>
              <a:gd name="adj2" fmla="val 413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DESC is for Descending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04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Wild Card Characters with 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LIKE keyword is a powerful tool to select records with a particular pattern</a:t>
            </a:r>
          </a:p>
          <a:p>
            <a:r>
              <a:rPr lang="en-US" dirty="0" smtClean="0"/>
              <a:t>SQL uses “wild cards” to support this function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629317"/>
              </p:ext>
            </p:extLst>
          </p:nvPr>
        </p:nvGraphicFramePr>
        <p:xfrm>
          <a:off x="2032000" y="4188460"/>
          <a:ext cx="8128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175"/>
                <a:gridCol w="53308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Wild Card</a:t>
                      </a:r>
                      <a:r>
                        <a:rPr lang="en-US" baseline="0" dirty="0" smtClean="0"/>
                        <a:t> Character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substitute for zero or more characters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_ (underscore)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substitute for one character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[</a:t>
                      </a:r>
                      <a:r>
                        <a:rPr lang="en-US" b="1" dirty="0" err="1" smtClean="0"/>
                        <a:t>Charcter</a:t>
                      </a:r>
                      <a:r>
                        <a:rPr lang="en-US" b="1" baseline="0" dirty="0" smtClean="0"/>
                        <a:t> List]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Sets and ranges of characters to match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[^ Character List] or</a:t>
                      </a:r>
                    </a:p>
                    <a:p>
                      <a:r>
                        <a:rPr lang="en-US" b="1" dirty="0" smtClean="0"/>
                        <a:t>[!  Character List]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 only a character NOT specified within the brackets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391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Records with 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LIKE operator is used to select records that has a field (or column) that matches a </a:t>
            </a:r>
            <a:r>
              <a:rPr lang="en-US" dirty="0"/>
              <a:t>particular </a:t>
            </a:r>
            <a:r>
              <a:rPr lang="en-US" dirty="0" smtClean="0"/>
              <a:t>pattern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SELECT </a:t>
            </a:r>
            <a:r>
              <a:rPr lang="en-US" dirty="0" err="1"/>
              <a:t>division,department</a:t>
            </a:r>
            <a:r>
              <a:rPr lang="en-US" dirty="0"/>
              <a:t>, </a:t>
            </a:r>
            <a:r>
              <a:rPr lang="en-US" dirty="0" err="1"/>
              <a:t>category,item</a:t>
            </a:r>
            <a:r>
              <a:rPr lang="en-US" dirty="0"/>
              <a:t>,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year,Budget,actual,variance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  WHERE </a:t>
            </a:r>
            <a:r>
              <a:rPr lang="en-US" dirty="0"/>
              <a:t>Department LIKE 'd</a:t>
            </a:r>
            <a:r>
              <a:rPr lang="en-US" dirty="0" smtClean="0"/>
              <a:t>%‘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WHERE Departments LIKE ‘%d%’</a:t>
            </a:r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7593698" y="4314825"/>
            <a:ext cx="1828799" cy="1176338"/>
          </a:xfrm>
          <a:prstGeom prst="wedgeRoundRectCallout">
            <a:avLst>
              <a:gd name="adj1" fmla="val -141157"/>
              <a:gd name="adj2" fmla="val 174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% sign means ANY OTHER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8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807140"/>
            <a:ext cx="10515600" cy="683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of LIKE Query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689" y="1397289"/>
            <a:ext cx="8272608" cy="5306219"/>
          </a:xfrm>
        </p:spPr>
      </p:pic>
    </p:spTree>
    <p:extLst>
      <p:ext uri="{BB962C8B-B14F-4D97-AF65-F5344CB8AC3E}">
        <p14:creationId xmlns:p14="http://schemas.microsoft.com/office/powerpoint/2010/main" val="1088408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AND &amp; OR Operators with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too simplistic an approach to believe that your need to query databases would only have a single field (column) condition</a:t>
            </a:r>
          </a:p>
          <a:p>
            <a:r>
              <a:rPr lang="en-US" dirty="0" smtClean="0"/>
              <a:t>It is much more likely that your testing will include multiple conditions</a:t>
            </a:r>
          </a:p>
          <a:p>
            <a:r>
              <a:rPr lang="en-US" dirty="0" smtClean="0"/>
              <a:t>SQL includes the AND &amp; OR operators to allow multiple logical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85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the AND &amp; OR Operators with WHERE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manager wants to see all large departments (sales &gt; 3000) with a negative </a:t>
            </a:r>
            <a:r>
              <a:rPr lang="en-US" dirty="0"/>
              <a:t>budget variance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 err="1"/>
              <a:t>division,department</a:t>
            </a:r>
            <a:r>
              <a:rPr lang="en-US" dirty="0"/>
              <a:t>, </a:t>
            </a:r>
            <a:r>
              <a:rPr lang="en-US" dirty="0" err="1"/>
              <a:t>category,item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dirty="0" err="1" smtClean="0"/>
              <a:t>year,Budget,actual,variance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/>
              <a:t>Budget &gt; 3000 AND Variance &lt;0 AND Category </a:t>
            </a:r>
            <a:r>
              <a:rPr lang="en-US" dirty="0" smtClean="0"/>
              <a:t>	LIKE </a:t>
            </a:r>
            <a:r>
              <a:rPr lang="en-US" dirty="0"/>
              <a:t>'%F%'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98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487" y="887052"/>
            <a:ext cx="10515600" cy="68352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And/OR</a:t>
            </a:r>
            <a:r>
              <a:rPr lang="en-US" dirty="0" smtClean="0"/>
              <a:t> Logical Actions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50" y="1570575"/>
            <a:ext cx="8072437" cy="5146536"/>
          </a:xfr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52274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Sorting Using ORDER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2338"/>
          </a:xfrm>
        </p:spPr>
        <p:txBody>
          <a:bodyPr>
            <a:normAutofit/>
          </a:bodyPr>
          <a:lstStyle/>
          <a:p>
            <a:r>
              <a:rPr lang="en-US" dirty="0" smtClean="0"/>
              <a:t>Your manager needs to have department budgets sorted by their variance from Budget vs Actual to see the worst first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/>
              <a:t>Division</a:t>
            </a:r>
            <a:r>
              <a:rPr lang="en-US" dirty="0" smtClean="0"/>
              <a:t>, department, Year, Budget, Actual, 		Variance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ORDER </a:t>
            </a:r>
            <a:r>
              <a:rPr lang="en-US" dirty="0"/>
              <a:t>BY </a:t>
            </a:r>
            <a:r>
              <a:rPr lang="en-US" dirty="0" smtClean="0"/>
              <a:t>Variance</a:t>
            </a:r>
          </a:p>
          <a:p>
            <a:pPr marL="0" indent="0">
              <a:buNone/>
            </a:pPr>
            <a:r>
              <a:rPr lang="en-US" dirty="0" smtClean="0"/>
              <a:t>Also modify the query to use the DESC sort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7821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060" y="778565"/>
            <a:ext cx="10515600" cy="5930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 with ORDER BY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476" y="1371600"/>
            <a:ext cx="8456843" cy="5400511"/>
          </a:xfrm>
          <a:ln>
            <a:solidFill>
              <a:schemeClr val="accent1"/>
            </a:solidFill>
          </a:ln>
        </p:spPr>
      </p:pic>
      <p:sp>
        <p:nvSpPr>
          <p:cNvPr id="6" name="Rounded Rectangular Callout 5"/>
          <p:cNvSpPr/>
          <p:nvPr/>
        </p:nvSpPr>
        <p:spPr>
          <a:xfrm>
            <a:off x="7393673" y="3058982"/>
            <a:ext cx="1828799" cy="675249"/>
          </a:xfrm>
          <a:prstGeom prst="wedgeRoundRectCallout">
            <a:avLst>
              <a:gd name="adj1" fmla="val -115376"/>
              <a:gd name="adj2" fmla="val -614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Notice Vertical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4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More Interesting Single Table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segment, we examined the history of SQL, a little bit about why we organize databases as we do and wrote our first SQL query with a single table</a:t>
            </a:r>
          </a:p>
          <a:p>
            <a:r>
              <a:rPr lang="en-US" dirty="0" smtClean="0"/>
              <a:t>We want to continue creating single table SQL queries so we can move to more interesting SQL statements</a:t>
            </a:r>
          </a:p>
          <a:p>
            <a:r>
              <a:rPr lang="en-US" dirty="0" smtClean="0"/>
              <a:t>Later we will design some really neat queries using SQL aggregate functions and multiple tables</a:t>
            </a:r>
          </a:p>
          <a:p>
            <a:r>
              <a:rPr lang="en-US" dirty="0" smtClean="0"/>
              <a:t>But now, let’s play around with some more single table 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9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5242"/>
            <a:ext cx="10515600" cy="569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 with ORDER BY DESC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514" y="1344808"/>
            <a:ext cx="8301752" cy="5341742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91022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with DISTINCT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a table, a column </a:t>
            </a:r>
            <a:r>
              <a:rPr lang="en-US" dirty="0" smtClean="0"/>
              <a:t>(field) may </a:t>
            </a:r>
            <a:r>
              <a:rPr lang="en-US" dirty="0"/>
              <a:t>contain many duplicate values; and sometimes you only want to list the different (distinct) values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SELECT </a:t>
            </a:r>
            <a:r>
              <a:rPr lang="en-US" dirty="0" smtClean="0"/>
              <a:t>DISTINCT Division 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/>
              <a:t>	ORDER BY </a:t>
            </a:r>
            <a:r>
              <a:rPr lang="en-US" dirty="0" smtClean="0"/>
              <a:t>Division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292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363" y="845241"/>
            <a:ext cx="10515600" cy="5263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 with DISTINCT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600" y="1334049"/>
            <a:ext cx="9303912" cy="5266775"/>
          </a:xfrm>
        </p:spPr>
      </p:pic>
      <p:sp>
        <p:nvSpPr>
          <p:cNvPr id="5" name="Rounded Rectangular Callout 4"/>
          <p:cNvSpPr/>
          <p:nvPr/>
        </p:nvSpPr>
        <p:spPr>
          <a:xfrm>
            <a:off x="4243364" y="5530719"/>
            <a:ext cx="1828799" cy="675249"/>
          </a:xfrm>
          <a:prstGeom prst="wedgeRoundRectCallout">
            <a:avLst>
              <a:gd name="adj1" fmla="val -127095"/>
              <a:gd name="adj2" fmla="val -106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Five (5) Divisions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95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an ALIAS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Alias is a method to override a field or column name with one of your own choice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SELECT Division, department, Year, Budget, Actual, 		</a:t>
            </a:r>
            <a:r>
              <a:rPr lang="en-US" dirty="0" smtClean="0"/>
              <a:t>Variance </a:t>
            </a:r>
            <a:r>
              <a:rPr lang="en-US" dirty="0" smtClean="0">
                <a:solidFill>
                  <a:srgbClr val="FF0000"/>
                </a:solidFill>
              </a:rPr>
              <a:t>AS</a:t>
            </a:r>
            <a:r>
              <a:rPr lang="en-US" dirty="0" smtClean="0"/>
              <a:t> Difference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FROM Budgets</a:t>
            </a:r>
          </a:p>
          <a:p>
            <a:pPr marL="0" indent="0">
              <a:buNone/>
            </a:pPr>
            <a:r>
              <a:rPr lang="en-US" dirty="0"/>
              <a:t>	ORDER BY Variance</a:t>
            </a:r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6192346" y="4226354"/>
            <a:ext cx="1828799" cy="964210"/>
          </a:xfrm>
          <a:prstGeom prst="wedgeRoundRectCallout">
            <a:avLst>
              <a:gd name="adj1" fmla="val -188033"/>
              <a:gd name="adj2" fmla="val -762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 creates a different column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66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SQL BETWEEN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the query to SELECT records or (rows) that are between a range </a:t>
            </a:r>
            <a:r>
              <a:rPr lang="en-US" dirty="0"/>
              <a:t>of values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/>
              <a:t>Division, Department, Category, Item, Variance</a:t>
            </a:r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/>
              <a:t>Variance BETWEEN 2000 AND 3000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326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06" y="818907"/>
            <a:ext cx="10515600" cy="5795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BETWEEN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518" y="1363949"/>
            <a:ext cx="8464329" cy="5436358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70027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0372"/>
            <a:ext cx="10515600" cy="683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Very Simple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595"/>
            <a:ext cx="10515600" cy="4351338"/>
          </a:xfrm>
        </p:spPr>
        <p:txBody>
          <a:bodyPr/>
          <a:lstStyle/>
          <a:p>
            <a:r>
              <a:rPr lang="en-US" dirty="0" smtClean="0"/>
              <a:t>SQL has many functions that assist data and financial analysts to be as finite as possible with data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638820"/>
              </p:ext>
            </p:extLst>
          </p:nvPr>
        </p:nvGraphicFramePr>
        <p:xfrm>
          <a:off x="1889125" y="2405591"/>
          <a:ext cx="812800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651"/>
                <a:gridCol w="6023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Count(&lt;Fieldname&gt;)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COUNT(</a:t>
                      </a:r>
                      <a:r>
                        <a:rPr lang="en-US" dirty="0" err="1" smtClean="0"/>
                        <a:t>column_name</a:t>
                      </a:r>
                      <a:r>
                        <a:rPr lang="en-US" dirty="0" smtClean="0"/>
                        <a:t>) function returns the number of values (NULL values will not be counted) of the specified column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Count(*)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Counts the number of records in a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AVG() function returns the average value of a numeric column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SUM()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SUM() function returns the total sum of a numeric column.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MAX() function returns the largest value of the selected column.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ROUND(Column, Decimals)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ROUND() function is used to round a numeric field to the number of decimals specified.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Now()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 the current date and time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942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SQL 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functions of a SQL query is to count the records in a </a:t>
            </a:r>
            <a:r>
              <a:rPr lang="en-US" dirty="0" err="1" smtClean="0"/>
              <a:t>recordset</a:t>
            </a:r>
            <a:r>
              <a:rPr lang="en-US" dirty="0" smtClean="0"/>
              <a:t> or table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SELECT COUNT(*) FROM Budgets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SELECT COUNT(*) FROM </a:t>
            </a:r>
            <a:r>
              <a:rPr lang="en-US" dirty="0" err="1" smtClean="0"/>
              <a:t>MusicList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	SELECT COUNT(*) FROM </a:t>
            </a:r>
            <a:r>
              <a:rPr lang="en-US" dirty="0" err="1" smtClean="0"/>
              <a:t>AvePrimeRate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17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1429"/>
            <a:ext cx="10515600" cy="6216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COUNT Results Using LIKE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06" y="1443038"/>
            <a:ext cx="10956448" cy="4972049"/>
          </a:xfrm>
        </p:spPr>
      </p:pic>
    </p:spTree>
    <p:extLst>
      <p:ext uri="{BB962C8B-B14F-4D97-AF65-F5344CB8AC3E}">
        <p14:creationId xmlns:p14="http://schemas.microsoft.com/office/powerpoint/2010/main" val="1933969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821429"/>
            <a:ext cx="10515600" cy="621610"/>
          </a:xfrm>
        </p:spPr>
        <p:txBody>
          <a:bodyPr>
            <a:normAutofit fontScale="90000"/>
          </a:bodyPr>
          <a:lstStyle/>
          <a:p>
            <a:r>
              <a:rPr lang="en-US" dirty="0"/>
              <a:t>COUNT Results Using LIKE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42" y="1443039"/>
            <a:ext cx="10686176" cy="4929186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6276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WHERE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94255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Noting that our format for single table queries as: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SELECT &lt;Field Name1&gt;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smtClean="0"/>
              <a:t>&lt;Field Name2&gt; (also “*”)</a:t>
            </a:r>
            <a:br>
              <a:rPr lang="en-US" dirty="0" smtClean="0"/>
            </a:br>
            <a:r>
              <a:rPr lang="en-US" dirty="0" smtClean="0"/>
              <a:t>	FROM &lt;Table Name&gt;</a:t>
            </a:r>
            <a:br>
              <a:rPr lang="en-US" dirty="0" smtClean="0"/>
            </a:br>
            <a:r>
              <a:rPr lang="en-US" dirty="0" smtClean="0"/>
              <a:t>	WHERE &lt;Logic Flow&gt;</a:t>
            </a:r>
            <a:br>
              <a:rPr lang="en-US" dirty="0" smtClean="0"/>
            </a:br>
            <a:r>
              <a:rPr lang="en-US" dirty="0" smtClean="0"/>
              <a:t>	ORDER BY &lt;Field Name (Column</a:t>
            </a:r>
            <a:r>
              <a:rPr lang="en-US" dirty="0" smtClean="0"/>
              <a:t>)&gt; </a:t>
            </a:r>
            <a:r>
              <a:rPr lang="en-US" dirty="0" smtClean="0"/>
              <a:t>DESC</a:t>
            </a:r>
          </a:p>
          <a:p>
            <a:r>
              <a:rPr lang="en-US" dirty="0" smtClean="0"/>
              <a:t>We want to examine the WHERE argument, which is optional</a:t>
            </a:r>
          </a:p>
          <a:p>
            <a:r>
              <a:rPr lang="en-US" dirty="0" smtClean="0"/>
              <a:t>WHERE allows us to filter records by selecting values in a field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950635" y="3291840"/>
            <a:ext cx="1828799" cy="675249"/>
          </a:xfrm>
          <a:prstGeom prst="wedgeRoundRectCallout">
            <a:avLst>
              <a:gd name="adj1" fmla="val -60688"/>
              <a:gd name="adj2" fmla="val -741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Don’t forget the commas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3470" y="2257741"/>
            <a:ext cx="190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&lt;Column&gt;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2251190"/>
            <a:ext cx="190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&lt;Column&gt;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4735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Multiple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manager wants to know the sum of all budgets for </a:t>
            </a:r>
            <a:r>
              <a:rPr lang="en-US" dirty="0"/>
              <a:t>the corporation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/>
              <a:t>sum(budget), </a:t>
            </a:r>
            <a:r>
              <a:rPr lang="en-US" dirty="0" err="1"/>
              <a:t>avg</a:t>
            </a:r>
            <a:r>
              <a:rPr lang="en-US" dirty="0"/>
              <a:t>(budget),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max(budget</a:t>
            </a:r>
            <a:r>
              <a:rPr lang="en-US" dirty="0"/>
              <a:t>),min(budget</a:t>
            </a:r>
            <a:r>
              <a:rPr lang="en-US" dirty="0" smtClean="0"/>
              <a:t>), </a:t>
            </a:r>
            <a:r>
              <a:rPr lang="en-US" dirty="0" err="1" smtClean="0"/>
              <a:t>stddev</a:t>
            </a:r>
            <a:r>
              <a:rPr lang="en-US" dirty="0" smtClean="0"/>
              <a:t>(budget)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53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807140"/>
            <a:ext cx="10515600" cy="5930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Multiple Functions with WHERE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82" y="1400174"/>
            <a:ext cx="9645259" cy="5200651"/>
          </a:xfrm>
          <a:ln>
            <a:solidFill>
              <a:schemeClr val="accent1"/>
            </a:solidFill>
          </a:ln>
        </p:spPr>
      </p:pic>
      <p:sp>
        <p:nvSpPr>
          <p:cNvPr id="5" name="Rounded Rectangular Callout 4"/>
          <p:cNvSpPr/>
          <p:nvPr/>
        </p:nvSpPr>
        <p:spPr>
          <a:xfrm>
            <a:off x="6606684" y="4000499"/>
            <a:ext cx="1828799" cy="964210"/>
          </a:xfrm>
          <a:prstGeom prst="wedgeRoundRectCallout">
            <a:avLst>
              <a:gd name="adj1" fmla="val -20846"/>
              <a:gd name="adj2" fmla="val -1103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WHERE with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280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Multiple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manager now wants you to calculate the values for only the Data Processing and Human </a:t>
            </a:r>
            <a:r>
              <a:rPr lang="en-US" dirty="0"/>
              <a:t>Resources departments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/>
              <a:t>sum(budget), </a:t>
            </a:r>
            <a:r>
              <a:rPr lang="en-US" dirty="0" err="1"/>
              <a:t>avg</a:t>
            </a:r>
            <a:r>
              <a:rPr lang="en-US" dirty="0"/>
              <a:t>(budget),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max(budget</a:t>
            </a:r>
            <a:r>
              <a:rPr lang="en-US" dirty="0"/>
              <a:t>),min(budget),count(budget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                     </a:t>
            </a:r>
            <a:r>
              <a:rPr lang="en-US" dirty="0" err="1" smtClean="0"/>
              <a:t>stddev</a:t>
            </a:r>
            <a:r>
              <a:rPr lang="en-US" dirty="0" smtClean="0"/>
              <a:t>(Budget) ‘Population </a:t>
            </a:r>
            <a:r>
              <a:rPr lang="en-US" dirty="0" err="1" smtClean="0"/>
              <a:t>STDev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/>
              <a:t>Department IN('human </a:t>
            </a:r>
            <a:r>
              <a:rPr lang="en-US" dirty="0" err="1"/>
              <a:t>resources',</a:t>
            </a:r>
            <a:r>
              <a:rPr lang="en-US" dirty="0" err="1" smtClean="0"/>
              <a:t>'data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</a:t>
            </a:r>
            <a:r>
              <a:rPr lang="en-US" dirty="0"/>
              <a:t>processing')</a:t>
            </a:r>
          </a:p>
        </p:txBody>
      </p:sp>
    </p:spTree>
    <p:extLst>
      <p:ext uri="{BB962C8B-B14F-4D97-AF65-F5344CB8AC3E}">
        <p14:creationId xmlns:p14="http://schemas.microsoft.com/office/powerpoint/2010/main" val="3436602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807141"/>
            <a:ext cx="10515600" cy="5644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Multiple Functions with </a:t>
            </a:r>
            <a:r>
              <a:rPr lang="en-US" dirty="0" smtClean="0"/>
              <a:t>WHERE and 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1371601"/>
            <a:ext cx="9801225" cy="5316703"/>
          </a:xfrm>
          <a:ln>
            <a:solidFill>
              <a:schemeClr val="accent1"/>
            </a:solidFill>
          </a:ln>
        </p:spPr>
      </p:pic>
      <p:sp>
        <p:nvSpPr>
          <p:cNvPr id="5" name="Rounded Rectangular Callout 4"/>
          <p:cNvSpPr/>
          <p:nvPr/>
        </p:nvSpPr>
        <p:spPr>
          <a:xfrm>
            <a:off x="6678121" y="3912029"/>
            <a:ext cx="1828799" cy="964210"/>
          </a:xfrm>
          <a:prstGeom prst="wedgeRoundRectCallout">
            <a:avLst>
              <a:gd name="adj1" fmla="val -42720"/>
              <a:gd name="adj2" fmla="val -1014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991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 2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examined some query examples, staying away from one of the more powerful functions in SQL</a:t>
            </a:r>
          </a:p>
          <a:p>
            <a:r>
              <a:rPr lang="en-US" dirty="0" smtClean="0"/>
              <a:t>Single table queries are straightforward </a:t>
            </a:r>
          </a:p>
          <a:p>
            <a:r>
              <a:rPr lang="en-US" dirty="0" smtClean="0"/>
              <a:t>SQL queries using multiple </a:t>
            </a:r>
            <a:r>
              <a:rPr lang="en-US" smtClean="0"/>
              <a:t>tables </a:t>
            </a:r>
            <a:r>
              <a:rPr lang="en-US" smtClean="0"/>
              <a:t>are</a:t>
            </a:r>
            <a:r>
              <a:rPr lang="en-US" smtClean="0"/>
              <a:t> </a:t>
            </a:r>
            <a:r>
              <a:rPr lang="en-US" dirty="0" smtClean="0"/>
              <a:t>still straightforward, but just a bit more interesting</a:t>
            </a:r>
          </a:p>
          <a:p>
            <a:r>
              <a:rPr lang="en-US" dirty="0" smtClean="0"/>
              <a:t>We call these queries JOIN queries</a:t>
            </a:r>
          </a:p>
          <a:p>
            <a:r>
              <a:rPr lang="en-US" dirty="0" smtClean="0"/>
              <a:t>We will review these after a 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3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uses the math operators to select records by field value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358230"/>
              </p:ext>
            </p:extLst>
          </p:nvPr>
        </p:nvGraphicFramePr>
        <p:xfrm>
          <a:off x="2032000" y="2517934"/>
          <a:ext cx="8128000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323"/>
                <a:gridCol w="57286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&gt; </a:t>
                      </a:r>
                      <a:r>
                        <a:rPr lang="en-US" sz="2000" b="1" baseline="0" dirty="0" smtClean="0"/>
                        <a:t>    &gt;=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than,</a:t>
                      </a:r>
                      <a:r>
                        <a:rPr lang="en-US" baseline="0" dirty="0" smtClean="0"/>
                        <a:t> Greater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&lt;     &lt;=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than, Less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&lt;&gt;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=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And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Include multiple logical 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Or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for individual logic 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LIKE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LIKE s% - to find all fields (columns) starting with “s”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01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for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64594" cy="470964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Let’s try this example for WHERE:</a:t>
            </a:r>
          </a:p>
          <a:p>
            <a:r>
              <a:rPr lang="en-US" dirty="0" smtClean="0"/>
              <a:t>For a paper, you need to find all months were the Federal Funds Rate was less than zero; using the </a:t>
            </a:r>
            <a:r>
              <a:rPr lang="en-US" dirty="0" err="1" smtClean="0"/>
              <a:t>FedFundsRate</a:t>
            </a:r>
            <a:r>
              <a:rPr lang="en-US" dirty="0" smtClean="0"/>
              <a:t> table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/>
              <a:t>SELECT </a:t>
            </a:r>
            <a:r>
              <a:rPr lang="en-US" dirty="0" err="1"/>
              <a:t>Period,Rate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 err="1"/>
              <a:t>FedFundsRate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/>
              <a:t>rate &lt; </a:t>
            </a:r>
            <a:r>
              <a:rPr lang="en-US" dirty="0" smtClean="0"/>
              <a:t>1.0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Click on the Execute icon when you have completed the entry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723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471" y="837113"/>
            <a:ext cx="10515600" cy="5133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Here is the </a:t>
            </a:r>
            <a:r>
              <a:rPr lang="en-US" dirty="0" err="1" smtClean="0"/>
              <a:t>Recordset</a:t>
            </a:r>
            <a:r>
              <a:rPr lang="en-US" dirty="0" smtClean="0"/>
              <a:t> from WHERE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585" y="1331979"/>
            <a:ext cx="8511180" cy="5483646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9079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 Operator with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“IN” operator allows SQL to list all of the items a WHERE keyword will include in a filter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 err="1"/>
              <a:t>division,department</a:t>
            </a:r>
            <a:r>
              <a:rPr lang="en-US" dirty="0"/>
              <a:t>, </a:t>
            </a:r>
            <a:r>
              <a:rPr lang="en-US" dirty="0" err="1"/>
              <a:t>category,item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smtClean="0"/>
              <a:t>                  </a:t>
            </a:r>
            <a:r>
              <a:rPr lang="en-US" dirty="0" err="1" smtClean="0"/>
              <a:t>year,Budget,actual,variance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/>
              <a:t>item IN('</a:t>
            </a:r>
            <a:r>
              <a:rPr lang="en-US" dirty="0" err="1"/>
              <a:t>training','telephone','Maintenance</a:t>
            </a:r>
            <a:r>
              <a:rPr lang="en-US" dirty="0" smtClean="0"/>
              <a:t>')</a:t>
            </a:r>
          </a:p>
          <a:p>
            <a:pPr marL="0" indent="0">
              <a:buNone/>
            </a:pPr>
            <a:r>
              <a:rPr lang="en-US" dirty="0" smtClean="0"/>
              <a:t>Also, NOT IN gives results of all fields that are NOT in </a:t>
            </a:r>
            <a:r>
              <a:rPr lang="en-US" smtClean="0"/>
              <a:t>the list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56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2230"/>
            <a:ext cx="10515600" cy="5407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Operator 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972" y="1343026"/>
            <a:ext cx="8301028" cy="5290444"/>
          </a:xfr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674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 for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64594" cy="46424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Let’s try another example for WHERE</a:t>
            </a:r>
          </a:p>
          <a:p>
            <a:r>
              <a:rPr lang="en-US" dirty="0" smtClean="0"/>
              <a:t>Assume you have a need to find out how many months had a Federal Funds Rate of 5.55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/>
              <a:t>SELECT Period, Rate	</a:t>
            </a:r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 err="1"/>
              <a:t>FedFundsRate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/>
              <a:t>Rate = </a:t>
            </a:r>
            <a:r>
              <a:rPr lang="en-US" dirty="0" smtClean="0"/>
              <a:t>5.55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Click </a:t>
            </a:r>
            <a:r>
              <a:rPr lang="en-US" dirty="0" smtClean="0"/>
              <a:t>on the Execute icon when you have completed the entry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524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917</Words>
  <Application>Microsoft Office PowerPoint</Application>
  <PresentationFormat>Widescreen</PresentationFormat>
  <Paragraphs>157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Structured Query Language SQL Unit 2</vt:lpstr>
      <vt:lpstr>Some More Interesting Single Table Queries</vt:lpstr>
      <vt:lpstr>The WHERE Argument</vt:lpstr>
      <vt:lpstr>The Logical Operators</vt:lpstr>
      <vt:lpstr>An Example for WHERE</vt:lpstr>
      <vt:lpstr>Here is the Recordset from WHERE</vt:lpstr>
      <vt:lpstr>The IN Operator with WHERE</vt:lpstr>
      <vt:lpstr>IN Operator Results</vt:lpstr>
      <vt:lpstr>Another Example for WHERE</vt:lpstr>
      <vt:lpstr>Another Recordset Using WHERE</vt:lpstr>
      <vt:lpstr>The ORDER BY Clause</vt:lpstr>
      <vt:lpstr>Wild Card Characters with LIKE</vt:lpstr>
      <vt:lpstr>Finding Records with LIKE</vt:lpstr>
      <vt:lpstr>Results of LIKE Query</vt:lpstr>
      <vt:lpstr>Using the AND &amp; OR Operators with WHERE</vt:lpstr>
      <vt:lpstr>Using the AND &amp; OR Operators with WHERE</vt:lpstr>
      <vt:lpstr>And/OR Logical Actions</vt:lpstr>
      <vt:lpstr>Sorting Using ORDER BY</vt:lpstr>
      <vt:lpstr>SELECT with ORDER BY</vt:lpstr>
      <vt:lpstr>SELECT with ORDER BY DESC</vt:lpstr>
      <vt:lpstr>SELECT with DISTINCT</vt:lpstr>
      <vt:lpstr>SELECT with DISTINCT</vt:lpstr>
      <vt:lpstr>Using an ALIAS</vt:lpstr>
      <vt:lpstr>SQL BETWEEN Operator</vt:lpstr>
      <vt:lpstr>BETWEEN Example</vt:lpstr>
      <vt:lpstr>Some Very Simple Functions</vt:lpstr>
      <vt:lpstr>SQL Counting</vt:lpstr>
      <vt:lpstr>COUNT Results Using LIKE</vt:lpstr>
      <vt:lpstr>COUNT Results Using LIKE</vt:lpstr>
      <vt:lpstr>Using Multiple Functions</vt:lpstr>
      <vt:lpstr>Multiple Functions with WHERE</vt:lpstr>
      <vt:lpstr>More Multiple Functions</vt:lpstr>
      <vt:lpstr>Multiple Functions with WHERE and IN</vt:lpstr>
      <vt:lpstr>Unit 2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Meason</dc:creator>
  <cp:lastModifiedBy>Robert Meason</cp:lastModifiedBy>
  <cp:revision>170</cp:revision>
  <dcterms:created xsi:type="dcterms:W3CDTF">2015-10-17T20:41:21Z</dcterms:created>
  <dcterms:modified xsi:type="dcterms:W3CDTF">2015-10-23T12:19:20Z</dcterms:modified>
</cp:coreProperties>
</file>