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SQL ;and the Nature of Data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9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5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1879"/>
            <a:ext cx="10515600" cy="90881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3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08383"/>
            <a:ext cx="2628900" cy="53685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08383"/>
            <a:ext cx="7734300" cy="53685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3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7165"/>
            <a:ext cx="10515600" cy="68352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SQL ;and the Nature of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92001" cy="8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4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8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5131"/>
            <a:ext cx="10515600" cy="895558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2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5130"/>
            <a:ext cx="10515600" cy="895558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6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8627"/>
            <a:ext cx="10515600" cy="92206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95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5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5130"/>
            <a:ext cx="3932237" cy="1262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0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21634"/>
            <a:ext cx="3932237" cy="1235765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67409"/>
            <a:ext cx="10515600" cy="72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SQL ;and the Nature of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50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1907"/>
            <a:ext cx="9144000" cy="15735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Structured Query Language</a:t>
            </a:r>
            <a:br>
              <a:rPr lang="en-US" dirty="0" smtClean="0"/>
            </a:br>
            <a:r>
              <a:rPr lang="en-US" dirty="0" smtClean="0"/>
              <a:t>SQL</a:t>
            </a:r>
            <a:br>
              <a:rPr lang="en-US" dirty="0" smtClean="0"/>
            </a:br>
            <a:r>
              <a:rPr lang="en-US" dirty="0" smtClean="0"/>
              <a:t>Unit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94460"/>
            <a:ext cx="9144000" cy="247603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An Introduction to Organizing and Retrieving Data</a:t>
            </a:r>
            <a:br>
              <a:rPr lang="en-US" dirty="0" smtClean="0"/>
            </a:br>
            <a:r>
              <a:rPr lang="en-US" dirty="0" smtClean="0"/>
              <a:t>with 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Group By is used to perform grouped operations on a column</a:t>
            </a:r>
          </a:p>
          <a:p>
            <a:r>
              <a:rPr lang="en-US" dirty="0" smtClean="0"/>
              <a:t>For example a manager wants to know what the budgets were for each division of the company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dirty="0" smtClean="0"/>
              <a:t>	SELECT division, 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	GROUP </a:t>
            </a:r>
            <a:r>
              <a:rPr lang="en-US" dirty="0"/>
              <a:t>BY </a:t>
            </a:r>
            <a:r>
              <a:rPr lang="en-US" dirty="0" smtClean="0"/>
              <a:t>Division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SELECT </a:t>
            </a:r>
            <a:r>
              <a:rPr lang="en-US" dirty="0"/>
              <a:t>department, sum(Budget</a:t>
            </a:r>
            <a:r>
              <a:rPr lang="en-US" dirty="0" smtClean="0"/>
              <a:t>), sum(Actual),  </a:t>
            </a:r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Budgets</a:t>
            </a:r>
          </a:p>
          <a:p>
            <a:pPr marL="0" indent="0">
              <a:buNone/>
            </a:pPr>
            <a:r>
              <a:rPr lang="en-US" dirty="0" smtClean="0"/>
              <a:t>	GROUP </a:t>
            </a:r>
            <a:r>
              <a:rPr lang="en-US" dirty="0"/>
              <a:t>BY Department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39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BY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manager wants to know how many Products we buy from a Supplier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SELECT </a:t>
            </a:r>
            <a:r>
              <a:rPr lang="en-US" dirty="0"/>
              <a:t>Supplier, Count(supplier)</a:t>
            </a:r>
          </a:p>
          <a:p>
            <a:pPr marL="0" indent="0">
              <a:buNone/>
            </a:pPr>
            <a:r>
              <a:rPr lang="en-US" dirty="0" smtClean="0"/>
              <a:t>		FROM </a:t>
            </a:r>
            <a:r>
              <a:rPr lang="en-US" dirty="0"/>
              <a:t>Products</a:t>
            </a:r>
          </a:p>
          <a:p>
            <a:pPr marL="0" indent="0">
              <a:buNone/>
            </a:pPr>
            <a:r>
              <a:rPr lang="en-US" dirty="0" smtClean="0"/>
              <a:t>		GROUP </a:t>
            </a:r>
            <a:r>
              <a:rPr lang="en-US" dirty="0"/>
              <a:t>BY Supplier</a:t>
            </a:r>
          </a:p>
        </p:txBody>
      </p:sp>
    </p:spTree>
    <p:extLst>
      <p:ext uri="{BB962C8B-B14F-4D97-AF65-F5344CB8AC3E}">
        <p14:creationId xmlns:p14="http://schemas.microsoft.com/office/powerpoint/2010/main" val="323836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8907"/>
            <a:ext cx="10515600" cy="579588"/>
          </a:xfrm>
        </p:spPr>
        <p:txBody>
          <a:bodyPr>
            <a:normAutofit fontScale="90000"/>
          </a:bodyPr>
          <a:lstStyle/>
          <a:p>
            <a:r>
              <a:rPr lang="en-US" dirty="0"/>
              <a:t>GROUP BY 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330" y="1356788"/>
            <a:ext cx="8619564" cy="5402402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93895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BY with HAVING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in SQL is the equivalent to the WHERE clause in the Group By SELECT statement</a:t>
            </a:r>
          </a:p>
        </p:txBody>
      </p:sp>
    </p:spTree>
    <p:extLst>
      <p:ext uri="{BB962C8B-B14F-4D97-AF65-F5344CB8AC3E}">
        <p14:creationId xmlns:p14="http://schemas.microsoft.com/office/powerpoint/2010/main" val="3467574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1428"/>
            <a:ext cx="10515600" cy="6835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HAVING Example Output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88" y="1504950"/>
            <a:ext cx="11210923" cy="4610099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65358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GROUP BY HAVING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Your manager needs to prepare a special report using the following Suppliers:</a:t>
            </a:r>
            <a:br>
              <a:rPr lang="en-US" dirty="0" smtClean="0"/>
            </a:br>
            <a:r>
              <a:rPr lang="en-US" dirty="0" smtClean="0"/>
              <a:t>	a.  </a:t>
            </a:r>
            <a:r>
              <a:rPr lang="en-US" dirty="0" err="1" smtClean="0"/>
              <a:t>Leka</a:t>
            </a:r>
            <a:r>
              <a:rPr lang="en-US" dirty="0" smtClean="0"/>
              <a:t> Trading</a:t>
            </a:r>
            <a:br>
              <a:rPr lang="en-US" dirty="0" smtClean="0"/>
            </a:br>
            <a:r>
              <a:rPr lang="en-US" dirty="0" smtClean="0"/>
              <a:t>	b.  </a:t>
            </a:r>
            <a:r>
              <a:rPr lang="en-US" dirty="0"/>
              <a:t>Exotic Liquids</a:t>
            </a:r>
            <a:br>
              <a:rPr lang="en-US" dirty="0"/>
            </a:br>
            <a:r>
              <a:rPr lang="en-US" dirty="0"/>
              <a:t>	c. </a:t>
            </a:r>
            <a:r>
              <a:rPr lang="en-US" dirty="0" smtClean="0"/>
              <a:t>  New </a:t>
            </a:r>
            <a:r>
              <a:rPr lang="en-US" dirty="0"/>
              <a:t>Orleans Cajun Delights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SELECT </a:t>
            </a:r>
            <a:r>
              <a:rPr lang="en-US" dirty="0"/>
              <a:t>Supplier, Count(supplier) AS "Number of Products"</a:t>
            </a:r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Products</a:t>
            </a:r>
          </a:p>
          <a:p>
            <a:pPr marL="0" indent="0">
              <a:buNone/>
            </a:pPr>
            <a:r>
              <a:rPr lang="en-US" dirty="0" smtClean="0"/>
              <a:t>	GROUP </a:t>
            </a:r>
            <a:r>
              <a:rPr lang="en-US" dirty="0"/>
              <a:t>BY Supplier</a:t>
            </a:r>
          </a:p>
          <a:p>
            <a:pPr marL="0" indent="0">
              <a:buNone/>
            </a:pPr>
            <a:r>
              <a:rPr lang="en-US" dirty="0" smtClean="0"/>
              <a:t>	HAVING </a:t>
            </a:r>
            <a:r>
              <a:rPr lang="en-US" dirty="0"/>
              <a:t>Supplier IN('</a:t>
            </a:r>
            <a:r>
              <a:rPr lang="en-US" dirty="0" err="1"/>
              <a:t>Leka</a:t>
            </a:r>
            <a:r>
              <a:rPr lang="en-US" dirty="0"/>
              <a:t> </a:t>
            </a:r>
            <a:r>
              <a:rPr lang="en-US" dirty="0" err="1"/>
              <a:t>Trading','Exotic</a:t>
            </a:r>
            <a:r>
              <a:rPr lang="en-US" dirty="0"/>
              <a:t> </a:t>
            </a:r>
            <a:r>
              <a:rPr lang="en-US" dirty="0" err="1"/>
              <a:t>Liquids','New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Orleans </a:t>
            </a:r>
            <a:r>
              <a:rPr lang="en-US" dirty="0"/>
              <a:t>Cajun Delights')</a:t>
            </a:r>
          </a:p>
        </p:txBody>
      </p:sp>
    </p:spTree>
    <p:extLst>
      <p:ext uri="{BB962C8B-B14F-4D97-AF65-F5344CB8AC3E}">
        <p14:creationId xmlns:p14="http://schemas.microsoft.com/office/powerpoint/2010/main" val="714564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821428"/>
            <a:ext cx="10515600" cy="6501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GROUP HAVING Output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43" y="1471614"/>
            <a:ext cx="11027411" cy="4843461"/>
          </a:xfr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7" name="Rounded Rectangular Callout 6"/>
          <p:cNvSpPr/>
          <p:nvPr/>
        </p:nvSpPr>
        <p:spPr>
          <a:xfrm>
            <a:off x="7528714" y="3686175"/>
            <a:ext cx="1557337" cy="871538"/>
          </a:xfrm>
          <a:prstGeom prst="wedgeRoundRectCallout">
            <a:avLst>
              <a:gd name="adj1" fmla="val -83110"/>
              <a:gd name="adj2" fmla="val -588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Notice IN is used as in 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92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NULL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NULL character is the first character of the ASCII code</a:t>
            </a:r>
          </a:p>
          <a:p>
            <a:r>
              <a:rPr lang="en-US" dirty="0" smtClean="0"/>
              <a:t>All fields or column in a new record are set to NULL</a:t>
            </a:r>
          </a:p>
          <a:p>
            <a:r>
              <a:rPr lang="en-US" dirty="0" smtClean="0"/>
              <a:t>It means the field or column is undefined</a:t>
            </a:r>
          </a:p>
          <a:p>
            <a:r>
              <a:rPr lang="en-US" dirty="0" smtClean="0"/>
              <a:t>Testing for the NULL character </a:t>
            </a:r>
            <a:r>
              <a:rPr lang="en-US" dirty="0"/>
              <a:t>is easy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SELECT </a:t>
            </a:r>
            <a:r>
              <a:rPr lang="en-US" dirty="0" err="1"/>
              <a:t>companyname,state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Customers</a:t>
            </a:r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/>
              <a:t>state IS </a:t>
            </a:r>
            <a:r>
              <a:rPr lang="en-US" dirty="0" smtClean="0"/>
              <a:t>NULL (or IS NOT NULL)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413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807141"/>
            <a:ext cx="10515600" cy="6358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IS NULL Output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21" y="1418432"/>
            <a:ext cx="8206103" cy="5302405"/>
          </a:xfrm>
        </p:spPr>
      </p:pic>
    </p:spTree>
    <p:extLst>
      <p:ext uri="{BB962C8B-B14F-4D97-AF65-F5344CB8AC3E}">
        <p14:creationId xmlns:p14="http://schemas.microsoft.com/office/powerpoint/2010/main" val="1205644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JOINing</a:t>
            </a:r>
            <a:r>
              <a:rPr lang="en-US" dirty="0" smtClean="0"/>
              <a:t> More Than Two </a:t>
            </a:r>
            <a:r>
              <a:rPr lang="en-US" dirty="0" err="1" smtClean="0"/>
              <a:t>Tabes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0438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We have previously </a:t>
            </a:r>
            <a:r>
              <a:rPr lang="en-US" dirty="0" err="1" smtClean="0"/>
              <a:t>JOINed</a:t>
            </a:r>
            <a:r>
              <a:rPr lang="en-US" dirty="0" smtClean="0"/>
              <a:t> two tables in Unit 2</a:t>
            </a:r>
          </a:p>
          <a:p>
            <a:r>
              <a:rPr lang="en-US" dirty="0" smtClean="0"/>
              <a:t>We will now examine the SQL statement to JOIN </a:t>
            </a:r>
            <a:r>
              <a:rPr lang="en-US" dirty="0"/>
              <a:t>more than two (2) </a:t>
            </a:r>
            <a:r>
              <a:rPr lang="en-US" dirty="0" smtClean="0"/>
              <a:t>tables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SELECT </a:t>
            </a:r>
            <a:r>
              <a:rPr lang="en-US" dirty="0" err="1"/>
              <a:t>FedFundsRate.Period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, </a:t>
            </a:r>
            <a:r>
              <a:rPr lang="en-US" dirty="0" err="1"/>
              <a:t>FedFundsRate.Rate</a:t>
            </a:r>
            <a:r>
              <a:rPr lang="en-US" dirty="0"/>
              <a:t> AS "Fed Funds Rate"</a:t>
            </a:r>
          </a:p>
          <a:p>
            <a:pPr marL="0" indent="0">
              <a:buNone/>
            </a:pPr>
            <a:r>
              <a:rPr lang="en-US" dirty="0" smtClean="0"/>
              <a:t>	, </a:t>
            </a:r>
            <a:r>
              <a:rPr lang="en-US" dirty="0" err="1"/>
              <a:t>AvgPrimeRate.Rate</a:t>
            </a:r>
            <a:r>
              <a:rPr lang="en-US" dirty="0"/>
              <a:t> AS "</a:t>
            </a:r>
            <a:r>
              <a:rPr lang="en-US" dirty="0" err="1"/>
              <a:t>Avg</a:t>
            </a:r>
            <a:r>
              <a:rPr lang="en-US" dirty="0"/>
              <a:t> Prime Rate</a:t>
            </a:r>
            <a:r>
              <a:rPr lang="en-US" dirty="0" smtClean="0"/>
              <a:t>",</a:t>
            </a:r>
            <a:r>
              <a:rPr lang="en-US" dirty="0" err="1"/>
              <a:t>MoodysAaaRate.Rate</a:t>
            </a:r>
            <a:r>
              <a:rPr lang="en-US" dirty="0"/>
              <a:t> AS "</a:t>
            </a:r>
            <a:r>
              <a:rPr lang="en-US" dirty="0" err="1"/>
              <a:t>Moodys</a:t>
            </a:r>
            <a:r>
              <a:rPr lang="en-US" dirty="0"/>
              <a:t> </a:t>
            </a:r>
            <a:r>
              <a:rPr lang="en-US" dirty="0" err="1"/>
              <a:t>Aaa</a:t>
            </a:r>
            <a:r>
              <a:rPr lang="en-US" dirty="0"/>
              <a:t> Rate"</a:t>
            </a:r>
          </a:p>
          <a:p>
            <a:pPr marL="0" indent="0">
              <a:buNone/>
            </a:pPr>
            <a:r>
              <a:rPr lang="en-US" dirty="0" smtClean="0"/>
              <a:t>	,</a:t>
            </a:r>
            <a:r>
              <a:rPr lang="en-US" dirty="0" err="1" smtClean="0"/>
              <a:t>MoodysBaaRate.Rate</a:t>
            </a:r>
            <a:r>
              <a:rPr lang="en-US" dirty="0" smtClean="0"/>
              <a:t> AS "</a:t>
            </a:r>
            <a:r>
              <a:rPr lang="en-US" dirty="0" err="1" smtClean="0"/>
              <a:t>Moodys</a:t>
            </a:r>
            <a:r>
              <a:rPr lang="en-US" dirty="0" smtClean="0"/>
              <a:t> Baa Rate"</a:t>
            </a:r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 err="1" smtClean="0"/>
              <a:t>FedFundsRate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JOIN </a:t>
            </a:r>
            <a:r>
              <a:rPr lang="en-US" dirty="0" err="1"/>
              <a:t>AvgPrimeRate</a:t>
            </a:r>
            <a:r>
              <a:rPr lang="en-US" dirty="0"/>
              <a:t> ON </a:t>
            </a:r>
            <a:r>
              <a:rPr lang="en-US" dirty="0" err="1"/>
              <a:t>AvgPrimeRate.Period</a:t>
            </a:r>
            <a:r>
              <a:rPr lang="en-US" dirty="0"/>
              <a:t>=</a:t>
            </a:r>
            <a:r>
              <a:rPr lang="en-US" dirty="0" err="1"/>
              <a:t>FedFundsRate.Period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JOIN </a:t>
            </a:r>
            <a:r>
              <a:rPr lang="en-US" dirty="0" err="1"/>
              <a:t>MoodysAaaRate</a:t>
            </a:r>
            <a:r>
              <a:rPr lang="en-US" dirty="0"/>
              <a:t> ON </a:t>
            </a:r>
            <a:r>
              <a:rPr lang="en-US" dirty="0" err="1"/>
              <a:t>MoodysAaaRate.Period</a:t>
            </a:r>
            <a:r>
              <a:rPr lang="en-US" dirty="0"/>
              <a:t>=</a:t>
            </a:r>
            <a:r>
              <a:rPr lang="en-US" dirty="0" err="1"/>
              <a:t>FedFundsRate.Period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JOIN </a:t>
            </a:r>
            <a:r>
              <a:rPr lang="en-US" dirty="0" err="1"/>
              <a:t>MoodysBaaRate</a:t>
            </a:r>
            <a:r>
              <a:rPr lang="en-US" dirty="0"/>
              <a:t> ON </a:t>
            </a:r>
            <a:r>
              <a:rPr lang="en-US" dirty="0" err="1"/>
              <a:t>MoodysBaaRate.Period</a:t>
            </a:r>
            <a:r>
              <a:rPr lang="en-US" dirty="0"/>
              <a:t>=</a:t>
            </a:r>
            <a:r>
              <a:rPr lang="en-US" dirty="0" err="1"/>
              <a:t>FedFundsRate.Period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 err="1"/>
              <a:t>FedFundsRate.Rate</a:t>
            </a:r>
            <a:r>
              <a:rPr lang="en-US" dirty="0"/>
              <a:t> &lt; 1.0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728614" y="2507353"/>
            <a:ext cx="1557337" cy="871538"/>
          </a:xfrm>
          <a:prstGeom prst="wedgeRoundRectCallout">
            <a:avLst>
              <a:gd name="adj1" fmla="val -51001"/>
              <a:gd name="adj2" fmla="val -227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Notice use of AS to rename output fields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14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Queries with 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segment, we concentrated on the many variations of a single table query in SQL</a:t>
            </a:r>
          </a:p>
          <a:p>
            <a:r>
              <a:rPr lang="en-US" dirty="0" smtClean="0"/>
              <a:t>You should have perceived that this is pretty neat stuff</a:t>
            </a:r>
          </a:p>
          <a:p>
            <a:r>
              <a:rPr lang="en-US" dirty="0" smtClean="0"/>
              <a:t>We now move to examining what turns out to be a leap in both functionality and the analytical power of SQL</a:t>
            </a:r>
          </a:p>
          <a:p>
            <a:r>
              <a:rPr lang="en-US" dirty="0" smtClean="0"/>
              <a:t>We now begin our trek into the SQL JOIN</a:t>
            </a:r>
          </a:p>
          <a:p>
            <a:r>
              <a:rPr lang="en-US" dirty="0" smtClean="0"/>
              <a:t>We will show how more than one table can “Talk” to each other through what is known as JOIN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39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7140"/>
            <a:ext cx="10515600" cy="5501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Output From Three Table JOIN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712" y="1309084"/>
            <a:ext cx="8475238" cy="5421368"/>
          </a:xfr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58558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End of Our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past ½ day, we have gone over quite a few aspects of the SQL language</a:t>
            </a:r>
          </a:p>
          <a:p>
            <a:r>
              <a:rPr lang="en-US" dirty="0" smtClean="0"/>
              <a:t>But simply playing with the language without giving ourselves a few problems to solve does not reinforce our learning</a:t>
            </a:r>
          </a:p>
          <a:p>
            <a:r>
              <a:rPr lang="en-US" dirty="0" smtClean="0"/>
              <a:t>So we will be doing a few exercises just to make what we have reviewed </a:t>
            </a:r>
            <a:r>
              <a:rPr lang="en-US" smtClean="0"/>
              <a:t>stick around a bit longer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86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SQL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“JOIN” is a method of having two or more tables share related data</a:t>
            </a:r>
          </a:p>
          <a:p>
            <a:r>
              <a:rPr lang="en-US" dirty="0" smtClean="0"/>
              <a:t>The sole purpose of a database is to organize data so that data can be used in an efficient manner</a:t>
            </a:r>
          </a:p>
          <a:p>
            <a:r>
              <a:rPr lang="en-US" dirty="0" smtClean="0"/>
              <a:t>Earlier we said that “divide and conquer” is the mantra of database technology</a:t>
            </a:r>
          </a:p>
          <a:p>
            <a:r>
              <a:rPr lang="en-US" dirty="0" smtClean="0"/>
              <a:t>But once we have sliced and diced the data into related tables, how do we put it all back together</a:t>
            </a:r>
          </a:p>
          <a:p>
            <a:r>
              <a:rPr lang="en-US" dirty="0" smtClean="0"/>
              <a:t>The answer is the SQL JOIN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Needed to JOIN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06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tables are created in a database, primary and foreign keys are created so tables can be linked together</a:t>
            </a:r>
          </a:p>
          <a:p>
            <a:r>
              <a:rPr lang="en-US" dirty="0" smtClean="0"/>
              <a:t>So in order to JOIN tables together, we need two (2) keys, one from each table to be </a:t>
            </a:r>
            <a:r>
              <a:rPr lang="en-US" dirty="0" err="1" smtClean="0"/>
              <a:t>JOIN’ed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SELECT </a:t>
            </a:r>
            <a:r>
              <a:rPr lang="en-US" dirty="0" err="1"/>
              <a:t>FedFundsRate.Period</a:t>
            </a:r>
            <a:r>
              <a:rPr lang="en-US" dirty="0"/>
              <a:t>, </a:t>
            </a:r>
            <a:r>
              <a:rPr lang="en-US" dirty="0" smtClean="0"/>
              <a:t>	FedFundsRate.Rate,MortgageRates30Year.Rate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 err="1"/>
              <a:t>FedFundsRate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JOIN </a:t>
            </a:r>
            <a:r>
              <a:rPr lang="en-US" dirty="0"/>
              <a:t>MortgageRates30Year</a:t>
            </a:r>
          </a:p>
          <a:p>
            <a:pPr marL="0" indent="0">
              <a:buNone/>
            </a:pPr>
            <a:r>
              <a:rPr lang="en-US" dirty="0" smtClean="0"/>
              <a:t>	ON </a:t>
            </a:r>
            <a:r>
              <a:rPr lang="en-US" dirty="0" err="1"/>
              <a:t>FedFundsRate.Period</a:t>
            </a:r>
            <a:r>
              <a:rPr lang="en-US" dirty="0"/>
              <a:t>=MortgageRates30Year.Period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33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 of a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66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government keeps extensive records on all parts of our financial system</a:t>
            </a:r>
          </a:p>
          <a:p>
            <a:r>
              <a:rPr lang="en-US" dirty="0" smtClean="0"/>
              <a:t>In this example we will JOIN tables of different financial information from multiple </a:t>
            </a:r>
            <a:r>
              <a:rPr lang="en-US" dirty="0" err="1" smtClean="0"/>
              <a:t>tabes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SELECT </a:t>
            </a:r>
            <a:r>
              <a:rPr lang="en-US" dirty="0" err="1"/>
              <a:t>FedFundsRate.Period,FedFundsRate.Rate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AS</a:t>
            </a:r>
            <a:r>
              <a:rPr lang="en-US" dirty="0"/>
              <a:t> "Fed </a:t>
            </a:r>
            <a:r>
              <a:rPr lang="en-US" dirty="0" smtClean="0"/>
              <a:t>	Fund </a:t>
            </a:r>
            <a:r>
              <a:rPr lang="en-US" dirty="0"/>
              <a:t>Rate",MortgageRates30Year.Rate </a:t>
            </a:r>
            <a:r>
              <a:rPr lang="en-US" b="1" dirty="0">
                <a:solidFill>
                  <a:srgbClr val="FF0000"/>
                </a:solidFill>
              </a:rPr>
              <a:t>AS</a:t>
            </a:r>
            <a:r>
              <a:rPr lang="en-US" dirty="0"/>
              <a:t> "30 Year Mort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Rate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 err="1"/>
              <a:t>FedFundsRate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JOIN </a:t>
            </a:r>
            <a:r>
              <a:rPr lang="en-US" dirty="0"/>
              <a:t>MortgageRates30Year</a:t>
            </a:r>
          </a:p>
          <a:p>
            <a:pPr marL="0" indent="0">
              <a:buNone/>
            </a:pPr>
            <a:r>
              <a:rPr lang="en-US" dirty="0" smtClean="0"/>
              <a:t>	ON </a:t>
            </a:r>
            <a:r>
              <a:rPr lang="en-US" dirty="0" err="1"/>
              <a:t>FedFundsRate.Period</a:t>
            </a:r>
            <a:r>
              <a:rPr lang="en-US" dirty="0"/>
              <a:t>=MortgageRates30Year.Period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4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41" y="805460"/>
            <a:ext cx="10515600" cy="5526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Sample Tables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563" y="1721471"/>
            <a:ext cx="2707625" cy="493958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735" y="1721472"/>
            <a:ext cx="2800741" cy="4939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32563" y="1398494"/>
            <a:ext cx="270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Fed Funds Rate Table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67168" y="1398494"/>
            <a:ext cx="270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 Year Mort Rate Table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926541" y="2143125"/>
            <a:ext cx="3517247" cy="35299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5468793" y="2907134"/>
            <a:ext cx="1557337" cy="871538"/>
          </a:xfrm>
          <a:prstGeom prst="wedgeRoundRectCallout">
            <a:avLst>
              <a:gd name="adj1" fmla="val -23585"/>
              <a:gd name="adj2" fmla="val -1276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Join tables using keys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314699" y="2028825"/>
            <a:ext cx="568978" cy="257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443788" y="2028428"/>
            <a:ext cx="568978" cy="257175"/>
          </a:xfrm>
          <a:prstGeom prst="ellipse">
            <a:avLst/>
          </a:prstGeom>
          <a:solidFill>
            <a:schemeClr val="accent1">
              <a:alpha val="0"/>
            </a:schemeClr>
          </a:solid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1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93" y="807140"/>
            <a:ext cx="10515600" cy="6835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</a:t>
            </a:r>
            <a:r>
              <a:rPr lang="en-US" dirty="0" err="1" smtClean="0"/>
              <a:t>JOIN’ed</a:t>
            </a:r>
            <a:r>
              <a:rPr lang="en-US" dirty="0" smtClean="0"/>
              <a:t> Table with Both Table Values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725" y="1407497"/>
            <a:ext cx="2771775" cy="5163856"/>
          </a:xfrm>
        </p:spPr>
      </p:pic>
      <p:sp>
        <p:nvSpPr>
          <p:cNvPr id="5" name="Rounded Rectangular Callout 4"/>
          <p:cNvSpPr/>
          <p:nvPr/>
        </p:nvSpPr>
        <p:spPr>
          <a:xfrm>
            <a:off x="7847409" y="2744760"/>
            <a:ext cx="1557337" cy="871538"/>
          </a:xfrm>
          <a:prstGeom prst="wedgeRoundRectCallout">
            <a:avLst>
              <a:gd name="adj1" fmla="val -123585"/>
              <a:gd name="adj2" fmla="val -424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Both columns exist in 1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00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Invoice and Detail Data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12824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	SELECT Customer,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OrderDate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ShipName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	Product,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UnitPrice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	Quantity,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unitprice</a:t>
            </a:r>
            <a:r>
              <a:rPr lang="en-US" dirty="0"/>
              <a:t>*quantity AS Total</a:t>
            </a:r>
          </a:p>
          <a:p>
            <a:pPr marL="0" indent="0">
              <a:buNone/>
            </a:pPr>
            <a:r>
              <a:rPr lang="en-US" dirty="0" smtClean="0"/>
              <a:t>	FROM </a:t>
            </a:r>
            <a:r>
              <a:rPr lang="en-US" dirty="0"/>
              <a:t>Orders</a:t>
            </a:r>
          </a:p>
          <a:p>
            <a:pPr marL="0" indent="0">
              <a:buNone/>
            </a:pPr>
            <a:r>
              <a:rPr lang="en-US" dirty="0" smtClean="0"/>
              <a:t>	JOIN </a:t>
            </a:r>
            <a:r>
              <a:rPr lang="en-US" dirty="0" err="1"/>
              <a:t>OrderDetails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ON </a:t>
            </a:r>
            <a:r>
              <a:rPr lang="en-US" dirty="0" err="1"/>
              <a:t>Orders.OrderID</a:t>
            </a:r>
            <a:r>
              <a:rPr lang="en-US" dirty="0"/>
              <a:t>=</a:t>
            </a:r>
            <a:r>
              <a:rPr lang="en-US" dirty="0" err="1"/>
              <a:t>OrderDetails.OrderID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WHERE </a:t>
            </a:r>
            <a:r>
              <a:rPr lang="en-US" dirty="0" err="1"/>
              <a:t>OrderDate</a:t>
            </a:r>
            <a:r>
              <a:rPr lang="en-US" dirty="0"/>
              <a:t> BETWEEN  '1994/5/1' AND '1995/5/1'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400252" y="4324023"/>
            <a:ext cx="1557337" cy="871538"/>
          </a:xfrm>
          <a:prstGeom prst="wedgeRoundRectCallout">
            <a:avLst>
              <a:gd name="adj1" fmla="val -128064"/>
              <a:gd name="adj2" fmla="val 821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Two keys are 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07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Aggregate functions perform a calculation on a set of values and return a single value. Except for COUNT, aggregate functions ignore null values. Aggregate functions are frequently used with the GROUP BY clause of the SELECT statement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 Aggregate functions are:</a:t>
            </a:r>
            <a:br>
              <a:rPr lang="en-US" dirty="0" smtClean="0"/>
            </a:br>
            <a:r>
              <a:rPr lang="en-US" dirty="0" smtClean="0"/>
              <a:t>	a.  Count()			d. Min()</a:t>
            </a:r>
            <a:br>
              <a:rPr lang="en-US" dirty="0" smtClean="0"/>
            </a:br>
            <a:r>
              <a:rPr lang="en-US" dirty="0" smtClean="0"/>
              <a:t>	b.  Sum()			e.  Max()</a:t>
            </a:r>
            <a:br>
              <a:rPr lang="en-US" dirty="0" smtClean="0"/>
            </a:br>
            <a:r>
              <a:rPr lang="en-US" dirty="0" smtClean="0"/>
              <a:t>	c.   </a:t>
            </a:r>
            <a:r>
              <a:rPr lang="en-US" dirty="0" err="1" smtClean="0"/>
              <a:t>Avg</a:t>
            </a:r>
            <a:r>
              <a:rPr lang="en-US" dirty="0" smtClean="0"/>
              <a:t>()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0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592</Words>
  <Application>Microsoft Office PowerPoint</Application>
  <PresentationFormat>Widescreen</PresentationFormat>
  <Paragraphs>99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Structured Query Language SQL Unit 3</vt:lpstr>
      <vt:lpstr>Queries with Multiple Tables</vt:lpstr>
      <vt:lpstr>What Is a SQL JOIN</vt:lpstr>
      <vt:lpstr>What Is Needed to JOIN Tables</vt:lpstr>
      <vt:lpstr>An Example of a JOIN</vt:lpstr>
      <vt:lpstr>Two Sample Tables</vt:lpstr>
      <vt:lpstr>One JOIN’ed Table with Both Table Values</vt:lpstr>
      <vt:lpstr>Invoice and Detail Data JOIN</vt:lpstr>
      <vt:lpstr>GROUP BY</vt:lpstr>
      <vt:lpstr>GROUP BY</vt:lpstr>
      <vt:lpstr>GROUP BY Example</vt:lpstr>
      <vt:lpstr>GROUP BY Example</vt:lpstr>
      <vt:lpstr>GROUP BY with HAVING</vt:lpstr>
      <vt:lpstr>HAVING Example Output</vt:lpstr>
      <vt:lpstr>Another GROUP BY HAVING Example</vt:lpstr>
      <vt:lpstr>More GROUP HAVING Output</vt:lpstr>
      <vt:lpstr>Using NULL</vt:lpstr>
      <vt:lpstr>Sample IS NULL Output</vt:lpstr>
      <vt:lpstr>JOINing More Than Two Tabes</vt:lpstr>
      <vt:lpstr>Output From Three Table JOIN</vt:lpstr>
      <vt:lpstr>End of Our Training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Meason</dc:creator>
  <cp:lastModifiedBy>Robert Meason</cp:lastModifiedBy>
  <cp:revision>190</cp:revision>
  <dcterms:created xsi:type="dcterms:W3CDTF">2015-10-17T20:41:21Z</dcterms:created>
  <dcterms:modified xsi:type="dcterms:W3CDTF">2015-10-23T14:26:17Z</dcterms:modified>
</cp:coreProperties>
</file>