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59" r:id="rId6"/>
    <p:sldId id="262" r:id="rId7"/>
    <p:sldId id="263" r:id="rId8"/>
    <p:sldId id="260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559" autoAdjust="0"/>
    <p:restoredTop sz="94660"/>
  </p:normalViewPr>
  <p:slideViewPr>
    <p:cSldViewPr snapToGrid="0">
      <p:cViewPr varScale="1">
        <p:scale>
          <a:sx n="67" d="100"/>
          <a:sy n="67" d="100"/>
        </p:scale>
        <p:origin x="66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33C7B-6E96-463A-B9A4-8389E1555AAD}" type="datetimeFigureOut">
              <a:rPr lang="en-US" smtClean="0"/>
              <a:t>10/23/2015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SQL ;and the Nature of Data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0D0B0-09BB-490A-8F83-8E009B1F5BC7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192000" cy="7951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14555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81879"/>
            <a:ext cx="10515600" cy="908810"/>
          </a:xfrm>
        </p:spPr>
        <p:txBody>
          <a:bodyPr/>
          <a:lstStyle>
            <a:lvl1pPr>
              <a:defRPr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33C7B-6E96-463A-B9A4-8389E1555AAD}" type="datetimeFigureOut">
              <a:rPr lang="en-US" smtClean="0"/>
              <a:t>10/23/2015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0D0B0-09BB-490A-8F83-8E009B1F5BC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70349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808383"/>
            <a:ext cx="2628900" cy="536858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808383"/>
            <a:ext cx="7734300" cy="536858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33C7B-6E96-463A-B9A4-8389E1555AAD}" type="datetimeFigureOut">
              <a:rPr lang="en-US" smtClean="0"/>
              <a:t>10/23/2015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0D0B0-09BB-490A-8F83-8E009B1F5BC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8537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007165"/>
            <a:ext cx="10515600" cy="683523"/>
          </a:xfrm>
        </p:spPr>
        <p:txBody>
          <a:bodyPr/>
          <a:lstStyle>
            <a:lvl1pPr algn="ctr">
              <a:defRPr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33C7B-6E96-463A-B9A4-8389E1555AAD}" type="datetimeFigureOut">
              <a:rPr lang="en-US" smtClean="0"/>
              <a:t>10/23/2015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SQL ;and the Nature of Data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0D0B0-09BB-490A-8F83-8E009B1F5BC7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"/>
            <a:ext cx="12192001" cy="8011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45412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33C7B-6E96-463A-B9A4-8389E1555AAD}" type="datetimeFigureOut">
              <a:rPr lang="en-US" smtClean="0"/>
              <a:t>10/23/2015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0D0B0-09BB-490A-8F83-8E009B1F5BC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19837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95131"/>
            <a:ext cx="10515600" cy="895558"/>
          </a:xfrm>
        </p:spPr>
        <p:txBody>
          <a:bodyPr/>
          <a:lstStyle>
            <a:lvl1pPr algn="ctr">
              <a:defRPr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 sz="3200"/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 sz="3200"/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33C7B-6E96-463A-B9A4-8389E1555AAD}" type="datetimeFigureOut">
              <a:rPr lang="en-US" smtClean="0"/>
              <a:t>10/23/2015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0D0B0-09BB-490A-8F83-8E009B1F5BC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54289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795130"/>
            <a:ext cx="10515600" cy="895558"/>
          </a:xfrm>
        </p:spPr>
        <p:txBody>
          <a:bodyPr/>
          <a:lstStyle>
            <a:lvl1pPr algn="ctr">
              <a:defRPr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33C7B-6E96-463A-B9A4-8389E1555AAD}" type="datetimeFigureOut">
              <a:rPr lang="en-US" smtClean="0"/>
              <a:t>10/23/2015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0D0B0-09BB-490A-8F83-8E009B1F5BC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77653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68627"/>
            <a:ext cx="10515600" cy="922062"/>
          </a:xfrm>
        </p:spPr>
        <p:txBody>
          <a:bodyPr/>
          <a:lstStyle>
            <a:lvl1pPr algn="ctr">
              <a:defRPr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33C7B-6E96-463A-B9A4-8389E1555AAD}" type="datetimeFigureOut">
              <a:rPr lang="en-US" smtClean="0"/>
              <a:t>10/23/2015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0D0B0-09BB-490A-8F83-8E009B1F5BC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69541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33C7B-6E96-463A-B9A4-8389E1555AAD}" type="datetimeFigureOut">
              <a:rPr lang="en-US" smtClean="0"/>
              <a:t>10/23/2015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0D0B0-09BB-490A-8F83-8E009B1F5BC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78592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795130"/>
            <a:ext cx="3932237" cy="1262270"/>
          </a:xfrm>
        </p:spPr>
        <p:txBody>
          <a:bodyPr anchor="b"/>
          <a:lstStyle>
            <a:lvl1pPr>
              <a:defRPr sz="32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33C7B-6E96-463A-B9A4-8389E1555AAD}" type="datetimeFigureOut">
              <a:rPr lang="en-US" smtClean="0"/>
              <a:t>10/23/2015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0D0B0-09BB-490A-8F83-8E009B1F5BC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46023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821634"/>
            <a:ext cx="3932237" cy="1235765"/>
          </a:xfrm>
        </p:spPr>
        <p:txBody>
          <a:bodyPr anchor="b"/>
          <a:lstStyle>
            <a:lvl1pPr>
              <a:defRPr sz="32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33C7B-6E96-463A-B9A4-8389E1555AAD}" type="datetimeFigureOut">
              <a:rPr lang="en-US" smtClean="0"/>
              <a:t>10/23/2015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0D0B0-09BB-490A-8F83-8E009B1F5BC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6783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967409"/>
            <a:ext cx="10515600" cy="72327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133C7B-6E96-463A-B9A4-8389E1555AAD}" type="datetimeFigureOut">
              <a:rPr lang="en-US" smtClean="0"/>
              <a:t>10/23/2015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SQL ;and the Nature of Data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40D0B0-09BB-490A-8F83-8E009B1F5BC7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8011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65016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801907"/>
            <a:ext cx="9144000" cy="157358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Structured Query Language</a:t>
            </a:r>
            <a:br>
              <a:rPr lang="en-US" dirty="0" smtClean="0"/>
            </a:br>
            <a:r>
              <a:rPr lang="en-US" dirty="0" smtClean="0"/>
              <a:t>SQL</a:t>
            </a:r>
            <a:br>
              <a:rPr lang="en-US" dirty="0" smtClean="0"/>
            </a:br>
            <a:r>
              <a:rPr lang="en-US" dirty="0" smtClean="0"/>
              <a:t>Unit 3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494460"/>
            <a:ext cx="9144000" cy="2476033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An Introduction to Organizing and Retrieving Data</a:t>
            </a:r>
            <a:br>
              <a:rPr lang="en-US" dirty="0" smtClean="0"/>
            </a:br>
            <a:r>
              <a:rPr lang="en-US" dirty="0" smtClean="0"/>
              <a:t>with SQL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185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GROUP BY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Group By is used to perform grouped operations on a column</a:t>
            </a:r>
          </a:p>
          <a:p>
            <a:r>
              <a:rPr lang="en-US" dirty="0" smtClean="0"/>
              <a:t>For example a manager wants to know what the budgets were for each division of the company</a:t>
            </a:r>
            <a:br>
              <a:rPr lang="en-US" dirty="0" smtClean="0"/>
            </a:br>
            <a:endParaRPr lang="en-US" dirty="0"/>
          </a:p>
          <a:p>
            <a:pPr marL="0" indent="0">
              <a:buNone/>
            </a:pPr>
            <a:r>
              <a:rPr lang="en-US" dirty="0" smtClean="0"/>
              <a:t>	SELECT division, FROM </a:t>
            </a:r>
            <a:r>
              <a:rPr lang="en-US" dirty="0"/>
              <a:t>Budgets</a:t>
            </a:r>
          </a:p>
          <a:p>
            <a:pPr marL="0" indent="0">
              <a:buNone/>
            </a:pPr>
            <a:r>
              <a:rPr lang="en-US" dirty="0" smtClean="0"/>
              <a:t>	GROUP </a:t>
            </a:r>
            <a:r>
              <a:rPr lang="en-US" dirty="0"/>
              <a:t>BY </a:t>
            </a:r>
            <a:r>
              <a:rPr lang="en-US" dirty="0" smtClean="0"/>
              <a:t>Division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	SELECT </a:t>
            </a:r>
            <a:r>
              <a:rPr lang="en-US" dirty="0"/>
              <a:t>department, sum(Budget</a:t>
            </a:r>
            <a:r>
              <a:rPr lang="en-US" dirty="0" smtClean="0"/>
              <a:t>), sum(Actual),  </a:t>
            </a:r>
          </a:p>
          <a:p>
            <a:pPr marL="0" indent="0">
              <a:buNone/>
            </a:pPr>
            <a:r>
              <a:rPr lang="en-US" dirty="0" smtClean="0"/>
              <a:t>	FROM </a:t>
            </a:r>
            <a:r>
              <a:rPr lang="en-US" dirty="0"/>
              <a:t>Budgets</a:t>
            </a:r>
          </a:p>
          <a:p>
            <a:pPr marL="0" indent="0">
              <a:buNone/>
            </a:pPr>
            <a:r>
              <a:rPr lang="en-US" dirty="0" smtClean="0"/>
              <a:t>	GROUP </a:t>
            </a:r>
            <a:r>
              <a:rPr lang="en-US" dirty="0"/>
              <a:t>BY Department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61391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GROUP BY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Your manager wants to know how many Products we buy from a Supplier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		SELECT </a:t>
            </a:r>
            <a:r>
              <a:rPr lang="en-US" dirty="0"/>
              <a:t>Supplier, Count(supplier)</a:t>
            </a:r>
          </a:p>
          <a:p>
            <a:pPr marL="0" indent="0">
              <a:buNone/>
            </a:pPr>
            <a:r>
              <a:rPr lang="en-US" dirty="0" smtClean="0"/>
              <a:t>		FROM </a:t>
            </a:r>
            <a:r>
              <a:rPr lang="en-US" dirty="0"/>
              <a:t>Products</a:t>
            </a:r>
          </a:p>
          <a:p>
            <a:pPr marL="0" indent="0">
              <a:buNone/>
            </a:pPr>
            <a:r>
              <a:rPr lang="en-US" dirty="0" smtClean="0"/>
              <a:t>		GROUP </a:t>
            </a:r>
            <a:r>
              <a:rPr lang="en-US" dirty="0"/>
              <a:t>BY Supplier</a:t>
            </a:r>
          </a:p>
        </p:txBody>
      </p:sp>
    </p:spTree>
    <p:extLst>
      <p:ext uri="{BB962C8B-B14F-4D97-AF65-F5344CB8AC3E}">
        <p14:creationId xmlns:p14="http://schemas.microsoft.com/office/powerpoint/2010/main" val="32383685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18907"/>
            <a:ext cx="10515600" cy="579588"/>
          </a:xfrm>
        </p:spPr>
        <p:txBody>
          <a:bodyPr>
            <a:normAutofit fontScale="90000"/>
          </a:bodyPr>
          <a:lstStyle/>
          <a:p>
            <a:r>
              <a:rPr lang="en-US" dirty="0"/>
              <a:t>GROUP BY Example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4330" y="1356788"/>
            <a:ext cx="8619564" cy="5402402"/>
          </a:xfr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19938954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GROUP BY with HAVING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HAVING in SQL is the equivalent to the WHERE clause in the Group By SELECT statement</a:t>
            </a:r>
          </a:p>
        </p:txBody>
      </p:sp>
    </p:spTree>
    <p:extLst>
      <p:ext uri="{BB962C8B-B14F-4D97-AF65-F5344CB8AC3E}">
        <p14:creationId xmlns:p14="http://schemas.microsoft.com/office/powerpoint/2010/main" val="34675743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21428"/>
            <a:ext cx="10515600" cy="68352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HAVING Example Output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188" y="1504950"/>
            <a:ext cx="11210923" cy="4610099"/>
          </a:xfr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166535824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Another GROUP BY HAVING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Your manager needs to prepare a special report using the following Suppliers:</a:t>
            </a:r>
            <a:br>
              <a:rPr lang="en-US" dirty="0" smtClean="0"/>
            </a:br>
            <a:r>
              <a:rPr lang="en-US" dirty="0" smtClean="0"/>
              <a:t>	a.  </a:t>
            </a:r>
            <a:r>
              <a:rPr lang="en-US" dirty="0" err="1" smtClean="0"/>
              <a:t>Leka</a:t>
            </a:r>
            <a:r>
              <a:rPr lang="en-US" dirty="0" smtClean="0"/>
              <a:t> Trading</a:t>
            </a:r>
            <a:br>
              <a:rPr lang="en-US" dirty="0" smtClean="0"/>
            </a:br>
            <a:r>
              <a:rPr lang="en-US" dirty="0" smtClean="0"/>
              <a:t>	b.  </a:t>
            </a:r>
            <a:r>
              <a:rPr lang="en-US" dirty="0"/>
              <a:t>Exotic Liquids</a:t>
            </a:r>
            <a:br>
              <a:rPr lang="en-US" dirty="0"/>
            </a:br>
            <a:r>
              <a:rPr lang="en-US" dirty="0"/>
              <a:t>	c. </a:t>
            </a:r>
            <a:r>
              <a:rPr lang="en-US" dirty="0" smtClean="0"/>
              <a:t>  New </a:t>
            </a:r>
            <a:r>
              <a:rPr lang="en-US" dirty="0"/>
              <a:t>Orleans Cajun Delights 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	SELECT </a:t>
            </a:r>
            <a:r>
              <a:rPr lang="en-US" dirty="0"/>
              <a:t>Supplier, Count(supplier) AS "Number of Products"</a:t>
            </a:r>
          </a:p>
          <a:p>
            <a:pPr marL="0" indent="0">
              <a:buNone/>
            </a:pPr>
            <a:r>
              <a:rPr lang="en-US" dirty="0" smtClean="0"/>
              <a:t>	FROM </a:t>
            </a:r>
            <a:r>
              <a:rPr lang="en-US" dirty="0"/>
              <a:t>Products</a:t>
            </a:r>
          </a:p>
          <a:p>
            <a:pPr marL="0" indent="0">
              <a:buNone/>
            </a:pPr>
            <a:r>
              <a:rPr lang="en-US" dirty="0" smtClean="0"/>
              <a:t>	GROUP </a:t>
            </a:r>
            <a:r>
              <a:rPr lang="en-US" dirty="0"/>
              <a:t>BY Supplier</a:t>
            </a:r>
          </a:p>
          <a:p>
            <a:pPr marL="0" indent="0">
              <a:buNone/>
            </a:pPr>
            <a:r>
              <a:rPr lang="en-US" dirty="0" smtClean="0"/>
              <a:t>	HAVING </a:t>
            </a:r>
            <a:r>
              <a:rPr lang="en-US" dirty="0"/>
              <a:t>Supplier IN('</a:t>
            </a:r>
            <a:r>
              <a:rPr lang="en-US" dirty="0" err="1"/>
              <a:t>Leka</a:t>
            </a:r>
            <a:r>
              <a:rPr lang="en-US" dirty="0"/>
              <a:t> </a:t>
            </a:r>
            <a:r>
              <a:rPr lang="en-US" dirty="0" err="1"/>
              <a:t>Trading','Exotic</a:t>
            </a:r>
            <a:r>
              <a:rPr lang="en-US" dirty="0"/>
              <a:t> </a:t>
            </a:r>
            <a:r>
              <a:rPr lang="en-US" dirty="0" err="1"/>
              <a:t>Liquids','New</a:t>
            </a:r>
            <a:r>
              <a:rPr lang="en-US" dirty="0"/>
              <a:t>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          Orleans </a:t>
            </a:r>
            <a:r>
              <a:rPr lang="en-US" dirty="0"/>
              <a:t>Cajun Delights')</a:t>
            </a:r>
          </a:p>
        </p:txBody>
      </p:sp>
    </p:spTree>
    <p:extLst>
      <p:ext uri="{BB962C8B-B14F-4D97-AF65-F5344CB8AC3E}">
        <p14:creationId xmlns:p14="http://schemas.microsoft.com/office/powerpoint/2010/main" val="71456454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821428"/>
            <a:ext cx="10515600" cy="65018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More GROUP HAVING Output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143" y="1471614"/>
            <a:ext cx="11027411" cy="4843461"/>
          </a:xfrm>
          <a:ln>
            <a:solidFill>
              <a:schemeClr val="accent1">
                <a:shade val="50000"/>
              </a:schemeClr>
            </a:solidFill>
          </a:ln>
        </p:spPr>
      </p:pic>
      <p:sp>
        <p:nvSpPr>
          <p:cNvPr id="7" name="Rounded Rectangular Callout 6"/>
          <p:cNvSpPr/>
          <p:nvPr/>
        </p:nvSpPr>
        <p:spPr>
          <a:xfrm>
            <a:off x="7528714" y="3686175"/>
            <a:ext cx="1557337" cy="871538"/>
          </a:xfrm>
          <a:prstGeom prst="wedgeRoundRectCallout">
            <a:avLst>
              <a:gd name="adj1" fmla="val -83110"/>
              <a:gd name="adj2" fmla="val -58811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Notice IN is used as in WHERE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319284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Using NULL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NULL character is the first character of the ASCII code</a:t>
            </a:r>
          </a:p>
          <a:p>
            <a:r>
              <a:rPr lang="en-US" dirty="0" smtClean="0"/>
              <a:t>All fields or column in a new record are set to NULL</a:t>
            </a:r>
          </a:p>
          <a:p>
            <a:r>
              <a:rPr lang="en-US" dirty="0" smtClean="0"/>
              <a:t>It means the field or column is undefined</a:t>
            </a:r>
          </a:p>
          <a:p>
            <a:r>
              <a:rPr lang="en-US" dirty="0" smtClean="0"/>
              <a:t>Testing for the NULL character </a:t>
            </a:r>
            <a:r>
              <a:rPr lang="en-US" dirty="0"/>
              <a:t>is easy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	SELECT </a:t>
            </a:r>
            <a:r>
              <a:rPr lang="en-US" dirty="0" err="1"/>
              <a:t>companyname,state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	FROM </a:t>
            </a:r>
            <a:r>
              <a:rPr lang="en-US" dirty="0"/>
              <a:t>Customers</a:t>
            </a:r>
          </a:p>
          <a:p>
            <a:pPr marL="0" indent="0">
              <a:buNone/>
            </a:pPr>
            <a:r>
              <a:rPr lang="en-US" dirty="0" smtClean="0"/>
              <a:t>	WHERE </a:t>
            </a:r>
            <a:r>
              <a:rPr lang="en-US" dirty="0"/>
              <a:t>state IS </a:t>
            </a:r>
            <a:r>
              <a:rPr lang="en-US" dirty="0" smtClean="0"/>
              <a:t>NULL (or IS NOT NULL)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941307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807141"/>
            <a:ext cx="10515600" cy="63589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Sample IS NULL Output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3721" y="1418432"/>
            <a:ext cx="8206103" cy="5302405"/>
          </a:xfrm>
        </p:spPr>
      </p:pic>
    </p:spTree>
    <p:extLst>
      <p:ext uri="{BB962C8B-B14F-4D97-AF65-F5344CB8AC3E}">
        <p14:creationId xmlns:p14="http://schemas.microsoft.com/office/powerpoint/2010/main" val="120564483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JOINing</a:t>
            </a:r>
            <a:r>
              <a:rPr lang="en-US" dirty="0" smtClean="0"/>
              <a:t> More Than Two </a:t>
            </a:r>
            <a:r>
              <a:rPr lang="en-US" dirty="0" err="1" smtClean="0"/>
              <a:t>Tabes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1120438" cy="4351338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We have previously </a:t>
            </a:r>
            <a:r>
              <a:rPr lang="en-US" dirty="0" err="1" smtClean="0"/>
              <a:t>JOINed</a:t>
            </a:r>
            <a:r>
              <a:rPr lang="en-US" dirty="0" smtClean="0"/>
              <a:t> two tables in Unit 2</a:t>
            </a:r>
          </a:p>
          <a:p>
            <a:r>
              <a:rPr lang="en-US" dirty="0" smtClean="0"/>
              <a:t>We will now examine the SQL statement to JOIN </a:t>
            </a:r>
            <a:r>
              <a:rPr lang="en-US" dirty="0"/>
              <a:t>more than two (2) </a:t>
            </a:r>
            <a:r>
              <a:rPr lang="en-US" dirty="0" smtClean="0"/>
              <a:t>tables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	SELECT </a:t>
            </a:r>
            <a:r>
              <a:rPr lang="en-US" dirty="0" err="1"/>
              <a:t>FedFundsRate.Period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	, </a:t>
            </a:r>
            <a:r>
              <a:rPr lang="en-US" dirty="0" err="1"/>
              <a:t>FedFundsRate.Rate</a:t>
            </a:r>
            <a:r>
              <a:rPr lang="en-US" dirty="0"/>
              <a:t> AS "Fed Funds Rate"</a:t>
            </a:r>
          </a:p>
          <a:p>
            <a:pPr marL="0" indent="0">
              <a:buNone/>
            </a:pPr>
            <a:r>
              <a:rPr lang="en-US" dirty="0" smtClean="0"/>
              <a:t>	, </a:t>
            </a:r>
            <a:r>
              <a:rPr lang="en-US" dirty="0" err="1"/>
              <a:t>AvgPrimeRate.Rate</a:t>
            </a:r>
            <a:r>
              <a:rPr lang="en-US" dirty="0"/>
              <a:t> AS "</a:t>
            </a:r>
            <a:r>
              <a:rPr lang="en-US" dirty="0" err="1"/>
              <a:t>Avg</a:t>
            </a:r>
            <a:r>
              <a:rPr lang="en-US" dirty="0"/>
              <a:t> Prime Rate</a:t>
            </a:r>
            <a:r>
              <a:rPr lang="en-US" dirty="0" smtClean="0"/>
              <a:t>",</a:t>
            </a:r>
            <a:r>
              <a:rPr lang="en-US" dirty="0" err="1"/>
              <a:t>MoodysAaaRate.Rate</a:t>
            </a:r>
            <a:r>
              <a:rPr lang="en-US" dirty="0"/>
              <a:t> AS "</a:t>
            </a:r>
            <a:r>
              <a:rPr lang="en-US" dirty="0" err="1"/>
              <a:t>Moodys</a:t>
            </a:r>
            <a:r>
              <a:rPr lang="en-US" dirty="0"/>
              <a:t> </a:t>
            </a:r>
            <a:r>
              <a:rPr lang="en-US" dirty="0" err="1"/>
              <a:t>Aaa</a:t>
            </a:r>
            <a:r>
              <a:rPr lang="en-US" dirty="0"/>
              <a:t> Rate"</a:t>
            </a:r>
          </a:p>
          <a:p>
            <a:pPr marL="0" indent="0">
              <a:buNone/>
            </a:pPr>
            <a:r>
              <a:rPr lang="en-US" dirty="0" smtClean="0"/>
              <a:t>	,</a:t>
            </a:r>
            <a:r>
              <a:rPr lang="en-US" dirty="0" err="1" smtClean="0"/>
              <a:t>MoodysBaaRate.Rate</a:t>
            </a:r>
            <a:r>
              <a:rPr lang="en-US" dirty="0" smtClean="0"/>
              <a:t> AS "</a:t>
            </a:r>
            <a:r>
              <a:rPr lang="en-US" dirty="0" err="1" smtClean="0"/>
              <a:t>Moodys</a:t>
            </a:r>
            <a:r>
              <a:rPr lang="en-US" dirty="0" smtClean="0"/>
              <a:t> Baa Rate"</a:t>
            </a:r>
          </a:p>
          <a:p>
            <a:pPr marL="0" indent="0">
              <a:buNone/>
            </a:pPr>
            <a:r>
              <a:rPr lang="en-US" dirty="0" smtClean="0"/>
              <a:t>	FROM </a:t>
            </a:r>
            <a:r>
              <a:rPr lang="en-US" dirty="0" err="1" smtClean="0"/>
              <a:t>FedFundsRate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	JOIN </a:t>
            </a:r>
            <a:r>
              <a:rPr lang="en-US" dirty="0" err="1"/>
              <a:t>AvgPrimeRate</a:t>
            </a:r>
            <a:r>
              <a:rPr lang="en-US" dirty="0"/>
              <a:t> ON </a:t>
            </a:r>
            <a:r>
              <a:rPr lang="en-US" dirty="0" err="1"/>
              <a:t>AvgPrimeRate.Period</a:t>
            </a:r>
            <a:r>
              <a:rPr lang="en-US" dirty="0"/>
              <a:t>=</a:t>
            </a:r>
            <a:r>
              <a:rPr lang="en-US" dirty="0" err="1"/>
              <a:t>FedFundsRate.Period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	JOIN </a:t>
            </a:r>
            <a:r>
              <a:rPr lang="en-US" dirty="0" err="1"/>
              <a:t>MoodysAaaRate</a:t>
            </a:r>
            <a:r>
              <a:rPr lang="en-US" dirty="0"/>
              <a:t> ON </a:t>
            </a:r>
            <a:r>
              <a:rPr lang="en-US" dirty="0" err="1"/>
              <a:t>MoodysAaaRate.Period</a:t>
            </a:r>
            <a:r>
              <a:rPr lang="en-US" dirty="0"/>
              <a:t>=</a:t>
            </a:r>
            <a:r>
              <a:rPr lang="en-US" dirty="0" err="1"/>
              <a:t>FedFundsRate.Period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	JOIN </a:t>
            </a:r>
            <a:r>
              <a:rPr lang="en-US" dirty="0" err="1"/>
              <a:t>MoodysBaaRate</a:t>
            </a:r>
            <a:r>
              <a:rPr lang="en-US" dirty="0"/>
              <a:t> ON </a:t>
            </a:r>
            <a:r>
              <a:rPr lang="en-US" dirty="0" err="1"/>
              <a:t>MoodysBaaRate.Period</a:t>
            </a:r>
            <a:r>
              <a:rPr lang="en-US" dirty="0"/>
              <a:t>=</a:t>
            </a:r>
            <a:r>
              <a:rPr lang="en-US" dirty="0" err="1"/>
              <a:t>FedFundsRate.Period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	WHERE </a:t>
            </a:r>
            <a:r>
              <a:rPr lang="en-US" dirty="0" err="1"/>
              <a:t>FedFundsRate.Rate</a:t>
            </a:r>
            <a:r>
              <a:rPr lang="en-US" dirty="0"/>
              <a:t> &lt; 1.0</a:t>
            </a:r>
          </a:p>
        </p:txBody>
      </p:sp>
      <p:sp>
        <p:nvSpPr>
          <p:cNvPr id="5" name="Rounded Rectangular Callout 4"/>
          <p:cNvSpPr/>
          <p:nvPr/>
        </p:nvSpPr>
        <p:spPr>
          <a:xfrm>
            <a:off x="6728614" y="2507353"/>
            <a:ext cx="1557337" cy="871538"/>
          </a:xfrm>
          <a:prstGeom prst="wedgeRoundRectCallout">
            <a:avLst>
              <a:gd name="adj1" fmla="val -51001"/>
              <a:gd name="adj2" fmla="val -22745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Notice use of AS to rename output fields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22143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Queries with Multiple Tables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the last segment, we concentrated on the many variations of a single table query in SQL</a:t>
            </a:r>
          </a:p>
          <a:p>
            <a:r>
              <a:rPr lang="en-US" dirty="0" smtClean="0"/>
              <a:t>You should have perceived that this is pretty neat stuff</a:t>
            </a:r>
          </a:p>
          <a:p>
            <a:r>
              <a:rPr lang="en-US" dirty="0" smtClean="0"/>
              <a:t>We now move to examining what turns out to be a leap in both functionality and the analytical power of SQL</a:t>
            </a:r>
          </a:p>
          <a:p>
            <a:r>
              <a:rPr lang="en-US" dirty="0" smtClean="0"/>
              <a:t>We now begin our trek into the SQL JOIN</a:t>
            </a:r>
          </a:p>
          <a:p>
            <a:r>
              <a:rPr lang="en-US" dirty="0" smtClean="0"/>
              <a:t>We will show how more than one table can “Talk” to each other through what is known as JOIN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133906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07140"/>
            <a:ext cx="10515600" cy="55017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Output From Three Table JOIN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1712" y="1309084"/>
            <a:ext cx="8475238" cy="5421368"/>
          </a:xfrm>
          <a:ln>
            <a:solidFill>
              <a:schemeClr val="accent1">
                <a:shade val="50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195855849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End of Our Training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the past ½ day, we have gone over quite a few aspects of the SQL language</a:t>
            </a:r>
          </a:p>
          <a:p>
            <a:r>
              <a:rPr lang="en-US" dirty="0" smtClean="0"/>
              <a:t>But simply playing with the language without giving ourselves a few problems to solve does not reinforce our learning</a:t>
            </a:r>
          </a:p>
          <a:p>
            <a:r>
              <a:rPr lang="en-US" dirty="0" smtClean="0"/>
              <a:t>So we will be doing a few exercises just to make what we have reviewed </a:t>
            </a:r>
            <a:r>
              <a:rPr lang="en-US" smtClean="0"/>
              <a:t>stick around a bit longer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32869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Is a SQL JOIN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 “JOIN” is a method of having two or more tables share related data</a:t>
            </a:r>
          </a:p>
          <a:p>
            <a:r>
              <a:rPr lang="en-US" dirty="0" smtClean="0"/>
              <a:t>The sole purpose of a database is to organize data so that data can be used in an efficient manner</a:t>
            </a:r>
          </a:p>
          <a:p>
            <a:r>
              <a:rPr lang="en-US" dirty="0" smtClean="0"/>
              <a:t>Earlier we said that “divide and conquer” is the mantra of database technology</a:t>
            </a:r>
          </a:p>
          <a:p>
            <a:r>
              <a:rPr lang="en-US" dirty="0" smtClean="0"/>
              <a:t>But once we have sliced and diced the data into related tables, how do we put it all back together</a:t>
            </a:r>
          </a:p>
          <a:p>
            <a:r>
              <a:rPr lang="en-US" dirty="0" smtClean="0"/>
              <a:t>The answer is the SQL JOIN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4777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Is Needed to JOIN Tables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30669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When tables are created in a database, primary and foreign keys are created so tables can be linked together</a:t>
            </a:r>
          </a:p>
          <a:p>
            <a:r>
              <a:rPr lang="en-US" dirty="0" smtClean="0"/>
              <a:t>So in order to JOIN tables together, we need two (2) keys, one from each table to be </a:t>
            </a:r>
            <a:r>
              <a:rPr lang="en-US" dirty="0" err="1" smtClean="0"/>
              <a:t>JOIN’ed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	SELECT </a:t>
            </a:r>
            <a:r>
              <a:rPr lang="en-US" dirty="0" err="1"/>
              <a:t>FedFundsRate.Period</a:t>
            </a:r>
            <a:r>
              <a:rPr lang="en-US" dirty="0"/>
              <a:t>, </a:t>
            </a:r>
            <a:r>
              <a:rPr lang="en-US" dirty="0" smtClean="0"/>
              <a:t>	FedFundsRate.Rate,MortgageRates30Year.Rate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	FROM </a:t>
            </a:r>
            <a:r>
              <a:rPr lang="en-US" dirty="0" err="1"/>
              <a:t>FedFundsRate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	JOIN </a:t>
            </a:r>
            <a:r>
              <a:rPr lang="en-US" dirty="0"/>
              <a:t>MortgageRates30Year</a:t>
            </a:r>
          </a:p>
          <a:p>
            <a:pPr marL="0" indent="0">
              <a:buNone/>
            </a:pPr>
            <a:r>
              <a:rPr lang="en-US" dirty="0" smtClean="0"/>
              <a:t>	ON </a:t>
            </a:r>
            <a:r>
              <a:rPr lang="en-US" dirty="0" err="1"/>
              <a:t>FedFundsRate.Period</a:t>
            </a:r>
            <a:r>
              <a:rPr lang="en-US" dirty="0"/>
              <a:t>=MortgageRates30Year.Period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33387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An Example of a JOIN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46625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The government keeps extensive records on all parts of our financial system</a:t>
            </a:r>
          </a:p>
          <a:p>
            <a:r>
              <a:rPr lang="en-US" dirty="0" smtClean="0"/>
              <a:t>In this example we will JOIN tables of different financial information from multiple </a:t>
            </a:r>
            <a:r>
              <a:rPr lang="en-US" dirty="0" err="1" smtClean="0"/>
              <a:t>tabes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	SELECT </a:t>
            </a:r>
            <a:r>
              <a:rPr lang="en-US" dirty="0" err="1"/>
              <a:t>FedFundsRate.Period,FedFundsRate.Rate</a:t>
            </a:r>
            <a:r>
              <a:rPr lang="en-US" dirty="0"/>
              <a:t> </a:t>
            </a:r>
            <a:r>
              <a:rPr lang="en-US" b="1" dirty="0">
                <a:solidFill>
                  <a:srgbClr val="FF0000"/>
                </a:solidFill>
              </a:rPr>
              <a:t>AS</a:t>
            </a:r>
            <a:r>
              <a:rPr lang="en-US" dirty="0"/>
              <a:t> "Fed </a:t>
            </a:r>
            <a:r>
              <a:rPr lang="en-US" dirty="0" smtClean="0"/>
              <a:t>	Fund </a:t>
            </a:r>
            <a:r>
              <a:rPr lang="en-US" dirty="0"/>
              <a:t>Rate",MortgageRates30Year.Rate </a:t>
            </a:r>
            <a:r>
              <a:rPr lang="en-US" b="1" dirty="0">
                <a:solidFill>
                  <a:srgbClr val="FF0000"/>
                </a:solidFill>
              </a:rPr>
              <a:t>AS</a:t>
            </a:r>
            <a:r>
              <a:rPr lang="en-US" dirty="0"/>
              <a:t> "30 Year Mort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                            Rate</a:t>
            </a:r>
            <a:r>
              <a:rPr lang="en-US" dirty="0"/>
              <a:t>"</a:t>
            </a:r>
          </a:p>
          <a:p>
            <a:pPr marL="0" indent="0">
              <a:buNone/>
            </a:pPr>
            <a:r>
              <a:rPr lang="en-US" dirty="0" smtClean="0"/>
              <a:t>	FROM </a:t>
            </a:r>
            <a:r>
              <a:rPr lang="en-US" dirty="0" err="1"/>
              <a:t>FedFundsRate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	JOIN </a:t>
            </a:r>
            <a:r>
              <a:rPr lang="en-US" dirty="0"/>
              <a:t>MortgageRates30Year</a:t>
            </a:r>
          </a:p>
          <a:p>
            <a:pPr marL="0" indent="0">
              <a:buNone/>
            </a:pPr>
            <a:r>
              <a:rPr lang="en-US" dirty="0" smtClean="0"/>
              <a:t>	ON </a:t>
            </a:r>
            <a:r>
              <a:rPr lang="en-US" dirty="0" err="1"/>
              <a:t>FedFundsRate.Period</a:t>
            </a:r>
            <a:r>
              <a:rPr lang="en-US" dirty="0"/>
              <a:t>=MortgageRates30Year.Period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72487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8541" y="805460"/>
            <a:ext cx="10515600" cy="55269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Two Sample Tables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2563" y="1721471"/>
            <a:ext cx="2707625" cy="4939586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4735" y="1721472"/>
            <a:ext cx="2800741" cy="493958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832563" y="1398494"/>
            <a:ext cx="27076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Fed Funds Rate Table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967168" y="1398494"/>
            <a:ext cx="27076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30 Year Mort Rate Table</a:t>
            </a:r>
            <a:endParaRPr lang="en-US" dirty="0"/>
          </a:p>
        </p:txBody>
      </p:sp>
      <p:cxnSp>
        <p:nvCxnSpPr>
          <p:cNvPr id="9" name="Straight Arrow Connector 8"/>
          <p:cNvCxnSpPr/>
          <p:nvPr/>
        </p:nvCxnSpPr>
        <p:spPr>
          <a:xfrm flipV="1">
            <a:off x="3926541" y="2143125"/>
            <a:ext cx="3517247" cy="35299"/>
          </a:xfrm>
          <a:prstGeom prst="straightConnector1">
            <a:avLst/>
          </a:prstGeom>
          <a:ln w="5080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ounded Rectangular Callout 10"/>
          <p:cNvSpPr/>
          <p:nvPr/>
        </p:nvSpPr>
        <p:spPr>
          <a:xfrm>
            <a:off x="5468793" y="2907134"/>
            <a:ext cx="1557337" cy="871538"/>
          </a:xfrm>
          <a:prstGeom prst="wedgeRoundRectCallout">
            <a:avLst>
              <a:gd name="adj1" fmla="val -23585"/>
              <a:gd name="adj2" fmla="val -127664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We Join tables using keys</a:t>
            </a:r>
            <a:endParaRPr lang="en-US" dirty="0"/>
          </a:p>
        </p:txBody>
      </p:sp>
      <p:sp>
        <p:nvSpPr>
          <p:cNvPr id="12" name="Oval 11"/>
          <p:cNvSpPr/>
          <p:nvPr/>
        </p:nvSpPr>
        <p:spPr>
          <a:xfrm>
            <a:off x="3314699" y="2028825"/>
            <a:ext cx="568978" cy="257175"/>
          </a:xfrm>
          <a:prstGeom prst="ellipse">
            <a:avLst/>
          </a:prstGeom>
          <a:solidFill>
            <a:schemeClr val="accent1">
              <a:alpha val="0"/>
            </a:schemeClr>
          </a:solidFill>
          <a:ln w="635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7443788" y="2028428"/>
            <a:ext cx="568978" cy="257175"/>
          </a:xfrm>
          <a:prstGeom prst="ellipse">
            <a:avLst/>
          </a:prstGeom>
          <a:solidFill>
            <a:schemeClr val="accent1">
              <a:alpha val="0"/>
            </a:schemeClr>
          </a:solidFill>
          <a:ln w="635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24136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4393" y="807140"/>
            <a:ext cx="10515600" cy="68352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One </a:t>
            </a:r>
            <a:r>
              <a:rPr lang="en-US" dirty="0" err="1" smtClean="0"/>
              <a:t>JOIN’ed</a:t>
            </a:r>
            <a:r>
              <a:rPr lang="en-US" dirty="0" smtClean="0"/>
              <a:t> Table with Both Table Values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7725" y="1407497"/>
            <a:ext cx="2771775" cy="5163856"/>
          </a:xfrm>
        </p:spPr>
      </p:pic>
      <p:sp>
        <p:nvSpPr>
          <p:cNvPr id="5" name="Rounded Rectangular Callout 4"/>
          <p:cNvSpPr/>
          <p:nvPr/>
        </p:nvSpPr>
        <p:spPr>
          <a:xfrm>
            <a:off x="7847409" y="2744760"/>
            <a:ext cx="1557337" cy="871538"/>
          </a:xfrm>
          <a:prstGeom prst="wedgeRoundRectCallout">
            <a:avLst>
              <a:gd name="adj1" fmla="val -123585"/>
              <a:gd name="adj2" fmla="val -42418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Both columns exist in 1 table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00067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Invoice and Detail Data JOIN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712824" cy="4351338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/>
              <a:t>	SELECT Customer,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/>
              <a:t>OrderDate</a:t>
            </a:r>
            <a:r>
              <a:rPr lang="en-US" dirty="0"/>
              <a:t>,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/>
              <a:t>ShipName</a:t>
            </a:r>
            <a:r>
              <a:rPr lang="en-US" dirty="0"/>
              <a:t>,</a:t>
            </a:r>
          </a:p>
          <a:p>
            <a:pPr marL="0" indent="0">
              <a:buNone/>
            </a:pPr>
            <a:r>
              <a:rPr lang="en-US" dirty="0"/>
              <a:t>	Product,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/>
              <a:t>UnitPrice</a:t>
            </a:r>
            <a:r>
              <a:rPr lang="en-US" dirty="0"/>
              <a:t>,</a:t>
            </a:r>
          </a:p>
          <a:p>
            <a:pPr marL="0" indent="0">
              <a:buNone/>
            </a:pPr>
            <a:r>
              <a:rPr lang="en-US" dirty="0"/>
              <a:t>	Quantity,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/>
              <a:t>unitprice</a:t>
            </a:r>
            <a:r>
              <a:rPr lang="en-US" dirty="0"/>
              <a:t>*quantity AS Total</a:t>
            </a:r>
          </a:p>
          <a:p>
            <a:pPr marL="0" indent="0">
              <a:buNone/>
            </a:pPr>
            <a:r>
              <a:rPr lang="en-US" dirty="0" smtClean="0"/>
              <a:t>	FROM </a:t>
            </a:r>
            <a:r>
              <a:rPr lang="en-US" dirty="0"/>
              <a:t>Orders</a:t>
            </a:r>
          </a:p>
          <a:p>
            <a:pPr marL="0" indent="0">
              <a:buNone/>
            </a:pPr>
            <a:r>
              <a:rPr lang="en-US" dirty="0" smtClean="0"/>
              <a:t>	JOIN </a:t>
            </a:r>
            <a:r>
              <a:rPr lang="en-US" dirty="0" err="1"/>
              <a:t>OrderDetails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	ON </a:t>
            </a:r>
            <a:r>
              <a:rPr lang="en-US" dirty="0" err="1"/>
              <a:t>Orders.OrderID</a:t>
            </a:r>
            <a:r>
              <a:rPr lang="en-US" dirty="0"/>
              <a:t>=</a:t>
            </a:r>
            <a:r>
              <a:rPr lang="en-US" dirty="0" err="1"/>
              <a:t>OrderDetails.OrderID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	WHERE </a:t>
            </a:r>
            <a:r>
              <a:rPr lang="en-US" dirty="0" err="1"/>
              <a:t>OrderDate</a:t>
            </a:r>
            <a:r>
              <a:rPr lang="en-US" dirty="0"/>
              <a:t> BETWEEN  '1994/5/1' AND '1995/5/1'</a:t>
            </a:r>
          </a:p>
        </p:txBody>
      </p:sp>
      <p:sp>
        <p:nvSpPr>
          <p:cNvPr id="4" name="Rounded Rectangular Callout 3"/>
          <p:cNvSpPr/>
          <p:nvPr/>
        </p:nvSpPr>
        <p:spPr>
          <a:xfrm>
            <a:off x="8400252" y="4324023"/>
            <a:ext cx="1557337" cy="871538"/>
          </a:xfrm>
          <a:prstGeom prst="wedgeRoundRectCallout">
            <a:avLst>
              <a:gd name="adj1" fmla="val -128064"/>
              <a:gd name="adj2" fmla="val 82172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Two keys are equal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00721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GROUP BY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Aggregate functions perform a calculation on a set of values and return a single value. Except for COUNT, aggregate functions ignore null values. Aggregate functions are frequently used with the GROUP BY clause of the SELECT statement</a:t>
            </a:r>
            <a:r>
              <a:rPr lang="en-US" dirty="0" smtClean="0"/>
              <a:t>.</a:t>
            </a:r>
          </a:p>
          <a:p>
            <a:r>
              <a:rPr lang="en-US" dirty="0" smtClean="0"/>
              <a:t>Some Aggregate functions are:</a:t>
            </a:r>
            <a:br>
              <a:rPr lang="en-US" dirty="0" smtClean="0"/>
            </a:br>
            <a:r>
              <a:rPr lang="en-US" dirty="0" smtClean="0"/>
              <a:t>	a.  Count()			d. Min()</a:t>
            </a:r>
            <a:br>
              <a:rPr lang="en-US" dirty="0" smtClean="0"/>
            </a:br>
            <a:r>
              <a:rPr lang="en-US" dirty="0" smtClean="0"/>
              <a:t>	b.  Sum()			e.  Max()</a:t>
            </a:r>
            <a:br>
              <a:rPr lang="en-US" dirty="0" smtClean="0"/>
            </a:br>
            <a:r>
              <a:rPr lang="en-US" dirty="0" smtClean="0"/>
              <a:t>	c.   </a:t>
            </a:r>
            <a:r>
              <a:rPr lang="en-US" dirty="0" err="1" smtClean="0"/>
              <a:t>Avg</a:t>
            </a:r>
            <a:r>
              <a:rPr lang="en-US" dirty="0" smtClean="0"/>
              <a:t>()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18075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2700</TotalTime>
  <Words>592</Words>
  <Application>Microsoft Office PowerPoint</Application>
  <PresentationFormat>Widescreen</PresentationFormat>
  <Paragraphs>99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5" baseType="lpstr">
      <vt:lpstr>Arial</vt:lpstr>
      <vt:lpstr>Calibri</vt:lpstr>
      <vt:lpstr>Calibri Light</vt:lpstr>
      <vt:lpstr>Office Theme</vt:lpstr>
      <vt:lpstr>Structured Query Language SQL Unit 3</vt:lpstr>
      <vt:lpstr>Queries with Multiple Tables</vt:lpstr>
      <vt:lpstr>What Is a SQL JOIN</vt:lpstr>
      <vt:lpstr>What Is Needed to JOIN Tables</vt:lpstr>
      <vt:lpstr>An Example of a JOIN</vt:lpstr>
      <vt:lpstr>Two Sample Tables</vt:lpstr>
      <vt:lpstr>One JOIN’ed Table with Both Table Values</vt:lpstr>
      <vt:lpstr>Invoice and Detail Data JOIN</vt:lpstr>
      <vt:lpstr>GROUP BY</vt:lpstr>
      <vt:lpstr>GROUP BY</vt:lpstr>
      <vt:lpstr>GROUP BY Example</vt:lpstr>
      <vt:lpstr>GROUP BY Example</vt:lpstr>
      <vt:lpstr>GROUP BY with HAVING</vt:lpstr>
      <vt:lpstr>HAVING Example Output</vt:lpstr>
      <vt:lpstr>Another GROUP BY HAVING Example</vt:lpstr>
      <vt:lpstr>More GROUP HAVING Output</vt:lpstr>
      <vt:lpstr>Using NULL</vt:lpstr>
      <vt:lpstr>Sample IS NULL Output</vt:lpstr>
      <vt:lpstr>JOINing More Than Two Tabes</vt:lpstr>
      <vt:lpstr>Output From Three Table JOIN</vt:lpstr>
      <vt:lpstr>End of Our Training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Robert Meason</dc:creator>
  <cp:lastModifiedBy>Robert Meason</cp:lastModifiedBy>
  <cp:revision>190</cp:revision>
  <dcterms:created xsi:type="dcterms:W3CDTF">2015-10-17T20:41:21Z</dcterms:created>
  <dcterms:modified xsi:type="dcterms:W3CDTF">2015-10-23T14:26:17Z</dcterms:modified>
</cp:coreProperties>
</file>